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Default Extension="gif" ContentType="image/gif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  <p:sldMasterId id="2147483840" r:id="rId2"/>
  </p:sldMasterIdLst>
  <p:notesMasterIdLst>
    <p:notesMasterId r:id="rId62"/>
  </p:notesMasterIdLst>
  <p:sldIdLst>
    <p:sldId id="584" r:id="rId3"/>
    <p:sldId id="629" r:id="rId4"/>
    <p:sldId id="609" r:id="rId5"/>
    <p:sldId id="605" r:id="rId6"/>
    <p:sldId id="482" r:id="rId7"/>
    <p:sldId id="483" r:id="rId8"/>
    <p:sldId id="484" r:id="rId9"/>
    <p:sldId id="485" r:id="rId10"/>
    <p:sldId id="486" r:id="rId11"/>
    <p:sldId id="608" r:id="rId12"/>
    <p:sldId id="487" r:id="rId13"/>
    <p:sldId id="534" r:id="rId14"/>
    <p:sldId id="535" r:id="rId15"/>
    <p:sldId id="489" r:id="rId16"/>
    <p:sldId id="536" r:id="rId17"/>
    <p:sldId id="491" r:id="rId18"/>
    <p:sldId id="492" r:id="rId19"/>
    <p:sldId id="493" r:id="rId20"/>
    <p:sldId id="496" r:id="rId21"/>
    <p:sldId id="585" r:id="rId22"/>
    <p:sldId id="586" r:id="rId23"/>
    <p:sldId id="631" r:id="rId24"/>
    <p:sldId id="587" r:id="rId25"/>
    <p:sldId id="588" r:id="rId26"/>
    <p:sldId id="589" r:id="rId27"/>
    <p:sldId id="619" r:id="rId28"/>
    <p:sldId id="624" r:id="rId29"/>
    <p:sldId id="625" r:id="rId30"/>
    <p:sldId id="628" r:id="rId31"/>
    <p:sldId id="590" r:id="rId32"/>
    <p:sldId id="603" r:id="rId33"/>
    <p:sldId id="618" r:id="rId34"/>
    <p:sldId id="591" r:id="rId35"/>
    <p:sldId id="633" r:id="rId36"/>
    <p:sldId id="637" r:id="rId37"/>
    <p:sldId id="592" r:id="rId38"/>
    <p:sldId id="593" r:id="rId39"/>
    <p:sldId id="594" r:id="rId40"/>
    <p:sldId id="595" r:id="rId41"/>
    <p:sldId id="596" r:id="rId42"/>
    <p:sldId id="597" r:id="rId43"/>
    <p:sldId id="598" r:id="rId44"/>
    <p:sldId id="599" r:id="rId45"/>
    <p:sldId id="600" r:id="rId46"/>
    <p:sldId id="601" r:id="rId47"/>
    <p:sldId id="632" r:id="rId48"/>
    <p:sldId id="604" r:id="rId49"/>
    <p:sldId id="607" r:id="rId50"/>
    <p:sldId id="610" r:id="rId51"/>
    <p:sldId id="611" r:id="rId52"/>
    <p:sldId id="612" r:id="rId53"/>
    <p:sldId id="613" r:id="rId54"/>
    <p:sldId id="614" r:id="rId55"/>
    <p:sldId id="615" r:id="rId56"/>
    <p:sldId id="606" r:id="rId57"/>
    <p:sldId id="635" r:id="rId58"/>
    <p:sldId id="638" r:id="rId59"/>
    <p:sldId id="636" r:id="rId60"/>
    <p:sldId id="602" r:id="rId61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699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8" d="100"/>
        <a:sy n="138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4.xlsx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5.xlsx"/><Relationship Id="rId1" Type="http://schemas.openxmlformats.org/officeDocument/2006/relationships/themeOverride" Target="../theme/themeOverride2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6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20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pPr>
            <a:r>
              <a:rPr lang="ru-RU" sz="20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Степень соответствия профессиональному стандарту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8.5768859893320726E-2"/>
          <c:y val="0.16891253373422677"/>
          <c:w val="0.66518152925196539"/>
          <c:h val="0.58518483107399688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Входная диагностика (август 2019)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dLbls>
            <c:dLbl>
              <c:idx val="0"/>
              <c:layout>
                <c:manualLayout>
                  <c:x val="-1.2515230872407739E-2"/>
                  <c:y val="-5.7867833144138407E-3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-4.5073373773968743E-3"/>
                  <c:y val="2.1047476560858959E-2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-5.2166447362281595E-3"/>
                  <c:y val="1.1970533097178316E-2"/>
                </c:manualLayout>
              </c:layout>
              <c:dLblPos val="outEnd"/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Лист1!$A$2:$A$4</c:f>
              <c:strCache>
                <c:ptCount val="3"/>
                <c:pt idx="0">
                  <c:v>Обучение</c:v>
                </c:pt>
                <c:pt idx="1">
                  <c:v>Воспитательная деятельность</c:v>
                </c:pt>
                <c:pt idx="2">
                  <c:v>Развивающая деятельность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52.5</c:v>
                </c:pt>
                <c:pt idx="1">
                  <c:v>40.700000000000003</c:v>
                </c:pt>
                <c:pt idx="2">
                  <c:v>42.8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Диагностика (август 2020)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dLbls>
            <c:dLbl>
              <c:idx val="0"/>
              <c:layout>
                <c:manualLayout>
                  <c:x val="-7.4130935437243216E-3"/>
                  <c:y val="1.4338597871118739E-2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-4.5073373773968743E-3"/>
                  <c:y val="2.1047476560858959E-2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-3.548720758049141E-4"/>
                  <c:y val="9.0771414399714347E-3"/>
                </c:manualLayout>
              </c:layout>
              <c:dLblPos val="outEnd"/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Лист1!$A$2:$A$4</c:f>
              <c:strCache>
                <c:ptCount val="3"/>
                <c:pt idx="0">
                  <c:v>Обучение</c:v>
                </c:pt>
                <c:pt idx="1">
                  <c:v>Воспитательная деятельность</c:v>
                </c:pt>
                <c:pt idx="2">
                  <c:v>Развивающая деятельность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75</c:v>
                </c:pt>
                <c:pt idx="1">
                  <c:v>69</c:v>
                </c:pt>
                <c:pt idx="2">
                  <c:v>58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Диагностика (апрель 2021)</c:v>
                </c:pt>
              </c:strCache>
            </c:strRef>
          </c:tx>
          <c:spPr>
            <a:solidFill>
              <a:srgbClr val="0070C0"/>
            </a:solidFill>
          </c:spPr>
          <c:dLbls>
            <c:dLbl>
              <c:idx val="0"/>
              <c:layout>
                <c:manualLayout>
                  <c:x val="9.0146747547937504E-3"/>
                  <c:y val="1.0523738280429469E-2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-5.9485841562607433E-4"/>
                  <c:y val="4.2757752203124357E-3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2.9056885211872752E-3"/>
                  <c:y val="-3.8790728680418015E-3"/>
                </c:manualLayout>
              </c:layout>
              <c:dLblPos val="outEnd"/>
              <c:showVal val="1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Лист1!$A$2:$A$4</c:f>
              <c:strCache>
                <c:ptCount val="3"/>
                <c:pt idx="0">
                  <c:v>Обучение</c:v>
                </c:pt>
                <c:pt idx="1">
                  <c:v>Воспитательная деятельность</c:v>
                </c:pt>
                <c:pt idx="2">
                  <c:v>Развивающая деятельность</c:v>
                </c:pt>
              </c:strCache>
            </c:strRef>
          </c:cat>
          <c:val>
            <c:numRef>
              <c:f>Лист1!$D$2:$D$4</c:f>
              <c:numCache>
                <c:formatCode>0.0</c:formatCode>
                <c:ptCount val="3"/>
                <c:pt idx="0">
                  <c:v>85</c:v>
                </c:pt>
                <c:pt idx="1">
                  <c:v>78</c:v>
                </c:pt>
                <c:pt idx="2">
                  <c:v>70</c:v>
                </c:pt>
              </c:numCache>
            </c:numRef>
          </c:val>
        </c:ser>
        <c:dLbls>
          <c:showVal val="1"/>
        </c:dLbls>
        <c:axId val="89585536"/>
        <c:axId val="89587072"/>
      </c:barChart>
      <c:catAx>
        <c:axId val="89585536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600" b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89587072"/>
        <c:crosses val="autoZero"/>
        <c:auto val="1"/>
        <c:lblAlgn val="ctr"/>
        <c:lblOffset val="100"/>
      </c:catAx>
      <c:valAx>
        <c:axId val="89587072"/>
        <c:scaling>
          <c:orientation val="minMax"/>
          <c:max val="100"/>
        </c:scaling>
        <c:axPos val="l"/>
        <c:numFmt formatCode="0.0" sourceLinked="1"/>
        <c:majorTickMark val="none"/>
        <c:tickLblPos val="nextTo"/>
        <c:txPr>
          <a:bodyPr/>
          <a:lstStyle/>
          <a:p>
            <a:pPr>
              <a:defRPr sz="1000">
                <a:latin typeface="+mn-lt"/>
              </a:defRPr>
            </a:pPr>
            <a:endParaRPr lang="ru-RU"/>
          </a:p>
        </c:txPr>
        <c:crossAx val="89585536"/>
        <c:crosses val="autoZero"/>
        <c:crossBetween val="between"/>
        <c:majorUnit val="10"/>
      </c:valAx>
    </c:plotArea>
    <c:legend>
      <c:legendPos val="r"/>
      <c:legendEntry>
        <c:idx val="0"/>
        <c:txPr>
          <a:bodyPr/>
          <a:lstStyle/>
          <a:p>
            <a:pPr>
              <a:defRPr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75505045670580129"/>
          <c:y val="0.23830046248667949"/>
          <c:w val="0.22642485602840204"/>
          <c:h val="0.72067766221525464"/>
        </c:manualLayout>
      </c:layout>
      <c:txPr>
        <a:bodyPr/>
        <a:lstStyle/>
        <a:p>
          <a:pPr>
            <a:defRPr sz="16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</c:chart>
  <c:spPr>
    <a:ln w="6350">
      <a:solidFill>
        <a:schemeClr val="tx1"/>
      </a:solidFill>
    </a:ln>
  </c:spPr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perspective val="30"/>
    </c:view3D>
    <c:plotArea>
      <c:layout>
        <c:manualLayout>
          <c:layoutTarget val="inner"/>
          <c:xMode val="edge"/>
          <c:yMode val="edge"/>
          <c:x val="0.1236726702337772"/>
          <c:y val="4.6775794825852292E-2"/>
          <c:w val="0.8401135820736505"/>
          <c:h val="0.59574951491018691"/>
        </c:manualLayout>
      </c:layout>
      <c:bar3DChart>
        <c:barDir val="col"/>
        <c:grouping val="clustered"/>
        <c:ser>
          <c:idx val="0"/>
          <c:order val="0"/>
          <c:spPr>
            <a:solidFill>
              <a:srgbClr val="0070C0"/>
            </a:solidFill>
          </c:spPr>
          <c:dLbls>
            <c:dLbl>
              <c:idx val="1"/>
              <c:layout>
                <c:manualLayout>
                  <c:x val="2.7842155761313887E-2"/>
                  <c:y val="-1.690894105031994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797-490F-9F55-7849F84CEBCC}"/>
                </c:ext>
              </c:extLst>
            </c:dLbl>
            <c:dLbl>
              <c:idx val="2"/>
              <c:layout>
                <c:manualLayout>
                  <c:x val="2.5586122631812598E-2"/>
                  <c:y val="-3.00400347154176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797-490F-9F55-7849F84CEBCC}"/>
                </c:ext>
              </c:extLst>
            </c:dLbl>
            <c:dLbl>
              <c:idx val="3"/>
              <c:layout>
                <c:manualLayout>
                  <c:x val="3.4920390508452893E-2"/>
                  <c:y val="-2.1880188738163546E-2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Лист1!$A$1:$A$4</c:f>
              <c:strCache>
                <c:ptCount val="4"/>
                <c:pt idx="0">
                  <c:v>Русские </c:v>
                </c:pt>
                <c:pt idx="1">
                  <c:v>Татары </c:v>
                </c:pt>
                <c:pt idx="2">
                  <c:v>Другие </c:v>
                </c:pt>
                <c:pt idx="3">
                  <c:v>Смешанные браки</c:v>
                </c:pt>
              </c:strCache>
            </c:strRef>
          </c:cat>
          <c:val>
            <c:numRef>
              <c:f>Лист1!$B$1:$B$4</c:f>
              <c:numCache>
                <c:formatCode>0.0%</c:formatCode>
                <c:ptCount val="4"/>
                <c:pt idx="0">
                  <c:v>0.58000000000000018</c:v>
                </c:pt>
                <c:pt idx="1">
                  <c:v>0.33000000000000063</c:v>
                </c:pt>
                <c:pt idx="2" formatCode="0%">
                  <c:v>2.7000000000000045E-2</c:v>
                </c:pt>
                <c:pt idx="3" formatCode="0%">
                  <c:v>6.0000000000000032E-2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797-490F-9F55-7849F84CEBCC}"/>
            </c:ext>
          </c:extLst>
        </c:ser>
        <c:gapWidth val="100"/>
        <c:shape val="box"/>
        <c:axId val="90760704"/>
        <c:axId val="90762240"/>
        <c:axId val="0"/>
      </c:bar3DChart>
      <c:catAx>
        <c:axId val="90760704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0762240"/>
        <c:crosses val="autoZero"/>
        <c:auto val="1"/>
        <c:lblAlgn val="ctr"/>
        <c:lblOffset val="100"/>
      </c:catAx>
      <c:valAx>
        <c:axId val="90762240"/>
        <c:scaling>
          <c:orientation val="minMax"/>
        </c:scaling>
        <c:axPos val="l"/>
        <c:majorGridlines/>
        <c:numFmt formatCode="0%" sourceLinked="0"/>
        <c:tickLblPos val="nextTo"/>
        <c:crossAx val="90760704"/>
        <c:crosses val="autoZero"/>
        <c:crossBetween val="between"/>
      </c:valAx>
    </c:plotArea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20"/>
      <c:rotY val="30"/>
      <c:depthPercent val="100"/>
      <c:rAngAx val="1"/>
    </c:view3D>
    <c:plotArea>
      <c:layout>
        <c:manualLayout>
          <c:layoutTarget val="inner"/>
          <c:xMode val="edge"/>
          <c:yMode val="edge"/>
          <c:x val="0.11599043747780896"/>
          <c:y val="7.7966360957818906E-2"/>
          <c:w val="0.8437627808135445"/>
          <c:h val="0.58572086079836427"/>
        </c:manualLayout>
      </c:layout>
      <c:bar3DChart>
        <c:barDir val="col"/>
        <c:grouping val="stacked"/>
        <c:ser>
          <c:idx val="0"/>
          <c:order val="0"/>
          <c:spPr>
            <a:solidFill>
              <a:srgbClr val="0070C0"/>
            </a:solidFill>
          </c:spPr>
          <c:dLbls>
            <c:dLbl>
              <c:idx val="0"/>
              <c:layout>
                <c:manualLayout>
                  <c:x val="5.8208094644286903E-2"/>
                  <c:y val="-0.27603004543320925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50,5%</a:t>
                    </a:r>
                    <a:endParaRPr lang="en-US" sz="1600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DDB-4B02-8934-9A216B45CD6A}"/>
                </c:ext>
              </c:extLst>
            </c:dLbl>
            <c:dLbl>
              <c:idx val="1"/>
              <c:layout>
                <c:manualLayout>
                  <c:x val="4.4000156671709846E-2"/>
                  <c:y val="-0.18647304225543451"/>
                </c:manualLayout>
              </c:layout>
              <c:tx>
                <c:rich>
                  <a:bodyPr/>
                  <a:lstStyle/>
                  <a:p>
                    <a:r>
                      <a:rPr lang="ru-RU" sz="1600" dirty="0" smtClean="0"/>
                      <a:t>32</a:t>
                    </a:r>
                    <a:r>
                      <a:rPr lang="en-US" sz="1600" dirty="0" smtClean="0"/>
                      <a:t>%</a:t>
                    </a:r>
                    <a:endParaRPr lang="en-US" sz="1600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DDB-4B02-8934-9A216B45CD6A}"/>
                </c:ext>
              </c:extLst>
            </c:dLbl>
            <c:dLbl>
              <c:idx val="2"/>
              <c:layout>
                <c:manualLayout>
                  <c:x val="1.0126503296937624E-2"/>
                  <c:y val="-6.1062430547090388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DDB-4B02-8934-9A216B45CD6A}"/>
                </c:ext>
              </c:extLst>
            </c:dLbl>
            <c:dLbl>
              <c:idx val="3"/>
              <c:layout>
                <c:manualLayout>
                  <c:x val="2.2372991434416251E-2"/>
                  <c:y val="-7.6814409399342004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DDB-4B02-8934-9A216B45CD6A}"/>
                </c:ext>
              </c:extLst>
            </c:dLbl>
            <c:dLbl>
              <c:idx val="4"/>
              <c:layout>
                <c:manualLayout>
                  <c:x val="4.2866396015250004E-2"/>
                  <c:y val="-8.4345049018463264E-2"/>
                </c:manualLayout>
              </c:layout>
              <c:showVal val="1"/>
            </c:dLbl>
            <c:dLbl>
              <c:idx val="5"/>
              <c:layout>
                <c:manualLayout>
                  <c:x val="5.385711464123473E-2"/>
                  <c:y val="-0.10339091948529169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Лист1!$A$1:$A$6</c:f>
              <c:strCache>
                <c:ptCount val="6"/>
                <c:pt idx="0">
                  <c:v>Русские </c:v>
                </c:pt>
                <c:pt idx="1">
                  <c:v>Татары</c:v>
                </c:pt>
                <c:pt idx="2">
                  <c:v>Марийцы</c:v>
                </c:pt>
                <c:pt idx="3">
                  <c:v>Чуваши</c:v>
                </c:pt>
                <c:pt idx="4">
                  <c:v>Другие</c:v>
                </c:pt>
                <c:pt idx="5">
                  <c:v>Смешанные браки</c:v>
                </c:pt>
              </c:strCache>
            </c:strRef>
          </c:cat>
          <c:val>
            <c:numRef>
              <c:f>Лист1!$B$1:$B$6</c:f>
              <c:numCache>
                <c:formatCode>0.00%</c:formatCode>
                <c:ptCount val="6"/>
                <c:pt idx="0">
                  <c:v>0.505</c:v>
                </c:pt>
                <c:pt idx="1">
                  <c:v>0.32000000000000056</c:v>
                </c:pt>
                <c:pt idx="2">
                  <c:v>2.5999999999999999E-3</c:v>
                </c:pt>
                <c:pt idx="3">
                  <c:v>2.8000000000000039E-3</c:v>
                </c:pt>
                <c:pt idx="4">
                  <c:v>2.2800000000000046E-2</c:v>
                </c:pt>
                <c:pt idx="5">
                  <c:v>4.6800000000000001E-2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DDB-4B02-8934-9A216B45CD6A}"/>
            </c:ext>
          </c:extLst>
        </c:ser>
        <c:gapWidth val="100"/>
        <c:shape val="box"/>
        <c:axId val="90831488"/>
        <c:axId val="91095424"/>
        <c:axId val="0"/>
      </c:bar3DChart>
      <c:catAx>
        <c:axId val="90831488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1095424"/>
        <c:crosses val="autoZero"/>
        <c:auto val="1"/>
        <c:lblAlgn val="ctr"/>
        <c:lblOffset val="100"/>
      </c:catAx>
      <c:valAx>
        <c:axId val="91095424"/>
        <c:scaling>
          <c:orientation val="minMax"/>
        </c:scaling>
        <c:axPos val="l"/>
        <c:majorGridlines/>
        <c:numFmt formatCode="0%" sourceLinked="0"/>
        <c:tickLblPos val="nextTo"/>
        <c:crossAx val="90831488"/>
        <c:crosses val="autoZero"/>
        <c:crossBetween val="between"/>
      </c:valAx>
    </c:plotArea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07579971068508E-2"/>
          <c:y val="2.5693916765792951E-2"/>
          <c:w val="0.92469608187864549"/>
          <c:h val="0.7047961182300777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30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37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2019-2020</c:v>
                </c:pt>
                <c:pt idx="1">
                  <c:v>2020-2021</c:v>
                </c:pt>
                <c:pt idx="2">
                  <c:v>2021-2022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22.6</c:v>
                </c:pt>
                <c:pt idx="1">
                  <c:v>28.6</c:v>
                </c:pt>
                <c:pt idx="2">
                  <c:v>30.37</c:v>
                </c:pt>
              </c:numCache>
            </c:numRef>
          </c:val>
        </c:ser>
        <c:dLbls>
          <c:showVal val="1"/>
        </c:dLbls>
        <c:axId val="90513408"/>
        <c:axId val="90514944"/>
      </c:barChart>
      <c:catAx>
        <c:axId val="90513408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2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0514944"/>
        <c:crosses val="autoZero"/>
        <c:auto val="1"/>
        <c:lblAlgn val="ctr"/>
        <c:lblOffset val="100"/>
      </c:catAx>
      <c:valAx>
        <c:axId val="90514944"/>
        <c:scaling>
          <c:orientation val="minMax"/>
          <c:max val="35"/>
        </c:scaling>
        <c:axPos val="l"/>
        <c:majorGridlines/>
        <c:numFmt formatCode="General" sourceLinked="1"/>
        <c:tickLblPos val="nextTo"/>
        <c:crossAx val="90513408"/>
        <c:crosses val="autoZero"/>
        <c:crossBetween val="between"/>
      </c:valAx>
    </c:plotArea>
    <c:plotVisOnly val="1"/>
    <c:dispBlanksAs val="gap"/>
  </c:chart>
  <c:spPr>
    <a:ln>
      <a:solidFill>
        <a:srgbClr val="002060"/>
      </a:solidFill>
    </a:ln>
  </c:sp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0757997106850821E-2"/>
          <c:y val="2.5693916765792961E-2"/>
          <c:w val="0.92469608187864549"/>
          <c:h val="0.70479611823007793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30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37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2019-2020</c:v>
                </c:pt>
                <c:pt idx="1">
                  <c:v>2020-2021</c:v>
                </c:pt>
                <c:pt idx="2">
                  <c:v>2021-2022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22.6</c:v>
                </c:pt>
                <c:pt idx="1">
                  <c:v>28.6</c:v>
                </c:pt>
                <c:pt idx="2">
                  <c:v>30.37</c:v>
                </c:pt>
              </c:numCache>
            </c:numRef>
          </c:val>
        </c:ser>
        <c:dLbls>
          <c:showVal val="1"/>
        </c:dLbls>
        <c:axId val="91581056"/>
        <c:axId val="91611520"/>
      </c:barChart>
      <c:catAx>
        <c:axId val="91581056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2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1611520"/>
        <c:crosses val="autoZero"/>
        <c:auto val="1"/>
        <c:lblAlgn val="ctr"/>
        <c:lblOffset val="100"/>
      </c:catAx>
      <c:valAx>
        <c:axId val="91611520"/>
        <c:scaling>
          <c:orientation val="minMax"/>
          <c:max val="35"/>
        </c:scaling>
        <c:axPos val="l"/>
        <c:majorGridlines/>
        <c:numFmt formatCode="General" sourceLinked="1"/>
        <c:tickLblPos val="nextTo"/>
        <c:crossAx val="91581056"/>
        <c:crosses val="autoZero"/>
        <c:crossBetween val="between"/>
      </c:valAx>
    </c:plotArea>
    <c:plotVisOnly val="1"/>
    <c:dispBlanksAs val="gap"/>
  </c:chart>
  <c:spPr>
    <a:ln>
      <a:solidFill>
        <a:srgbClr val="002060"/>
      </a:solidFill>
    </a:ln>
  </c:sp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5.788768591426089E-2"/>
          <c:y val="4.3650793650793704E-2"/>
          <c:w val="0.69293924614360691"/>
          <c:h val="0.7494975628046494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Русский язык</c:v>
                </c:pt>
              </c:strCache>
            </c:strRef>
          </c:tx>
          <c:spPr>
            <a:solidFill>
              <a:srgbClr val="660033"/>
            </a:solidFill>
          </c:spPr>
          <c:dLbls>
            <c:dLbl>
              <c:idx val="0"/>
              <c:layout>
                <c:manualLayout>
                  <c:x val="-1.388888888888893E-2"/>
                  <c:y val="1.587301587301587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51,</a:t>
                    </a:r>
                    <a:r>
                      <a:rPr lang="ru-RU" dirty="0" smtClean="0"/>
                      <a:t>2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3845512891729976E-3"/>
                  <c:y val="1.903653217275375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</a:t>
                    </a:r>
                    <a:r>
                      <a:rPr lang="en-US" dirty="0" smtClean="0"/>
                      <a:t>3,2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7309594460929771E-2"/>
                  <c:y val="4.3630017452007024E-3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ЗМР</c:v>
                </c:pt>
                <c:pt idx="1">
                  <c:v>РТ</c:v>
                </c:pt>
              </c:strCache>
            </c:strRef>
          </c:cat>
          <c:val>
            <c:numRef>
              <c:f>Лист1!$B$2:$B$3</c:f>
              <c:numCache>
                <c:formatCode>0.00</c:formatCode>
                <c:ptCount val="2"/>
                <c:pt idx="0">
                  <c:v>51</c:v>
                </c:pt>
                <c:pt idx="1">
                  <c:v>33.200000000000003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Татарский язык</c:v>
                </c:pt>
              </c:strCache>
            </c:strRef>
          </c:tx>
          <c:spPr>
            <a:solidFill>
              <a:srgbClr val="2F4F95"/>
            </a:solidFill>
          </c:spPr>
          <c:dLbls>
            <c:dLbl>
              <c:idx val="0"/>
              <c:layout>
                <c:manualLayout>
                  <c:x val="1.620370370370370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r>
                      <a:rPr lang="ru-RU" dirty="0" smtClean="0"/>
                      <a:t>8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8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0833333333333405E-2"/>
                  <c:y val="9.0938102914429603E-18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65,3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4632034632034632E-2"/>
                  <c:y val="4.3572984749455394E-3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ЗМР</c:v>
                </c:pt>
                <c:pt idx="1">
                  <c:v>РТ</c:v>
                </c:pt>
              </c:strCache>
            </c:strRef>
          </c:cat>
          <c:val>
            <c:numRef>
              <c:f>Лист1!$C$2:$C$3</c:f>
              <c:numCache>
                <c:formatCode>0.00</c:formatCode>
                <c:ptCount val="2"/>
                <c:pt idx="0">
                  <c:v>49</c:v>
                </c:pt>
                <c:pt idx="1">
                  <c:v>65.3</c:v>
                </c:pt>
              </c:numCache>
            </c:numRef>
          </c:val>
        </c:ser>
        <c:dLbls>
          <c:showVal val="1"/>
        </c:dLbls>
        <c:axId val="91718784"/>
        <c:axId val="91720320"/>
      </c:barChart>
      <c:catAx>
        <c:axId val="91718784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2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1720320"/>
        <c:crosses val="autoZero"/>
        <c:auto val="1"/>
        <c:lblAlgn val="ctr"/>
        <c:lblOffset val="100"/>
      </c:catAx>
      <c:valAx>
        <c:axId val="91720320"/>
        <c:scaling>
          <c:orientation val="minMax"/>
          <c:max val="70"/>
        </c:scaling>
        <c:axPos val="l"/>
        <c:numFmt formatCode="0.00" sourceLinked="1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17187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027323762536646"/>
          <c:y val="0.31955880514935769"/>
          <c:w val="0.24741195322372783"/>
          <c:h val="0.47199350081239844"/>
        </c:manualLayout>
      </c:layout>
      <c:txPr>
        <a:bodyPr/>
        <a:lstStyle/>
        <a:p>
          <a:pPr>
            <a:defRPr sz="24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</c:chart>
  <c:spPr>
    <a:ln w="12700">
      <a:solidFill>
        <a:srgbClr val="002060"/>
      </a:solidFill>
    </a:ln>
  </c:spPr>
  <c:externalData r:id="rId2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7363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97363"/>
          </a:xfrm>
          <a:prstGeom prst="rect">
            <a:avLst/>
          </a:prstGeom>
        </p:spPr>
        <p:txBody>
          <a:bodyPr vert="horz" lIns="91870" tIns="45935" rIns="91870" bIns="45935" rtlCol="0"/>
          <a:lstStyle>
            <a:lvl1pPr algn="r">
              <a:defRPr sz="1200"/>
            </a:lvl1pPr>
          </a:lstStyle>
          <a:p>
            <a:fld id="{FA1D8AE5-6444-40AC-B885-29E60AA75329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0" tIns="45935" rIns="91870" bIns="459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7"/>
            <a:ext cx="5486400" cy="4476273"/>
          </a:xfrm>
          <a:prstGeom prst="rect">
            <a:avLst/>
          </a:prstGeom>
        </p:spPr>
        <p:txBody>
          <a:bodyPr vert="horz" lIns="91870" tIns="45935" rIns="91870" bIns="4593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6"/>
            <a:ext cx="2971800" cy="497363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8186"/>
            <a:ext cx="2971800" cy="497363"/>
          </a:xfrm>
          <a:prstGeom prst="rect">
            <a:avLst/>
          </a:prstGeom>
        </p:spPr>
        <p:txBody>
          <a:bodyPr vert="horz" lIns="91870" tIns="45935" rIns="91870" bIns="45935" rtlCol="0" anchor="b"/>
          <a:lstStyle>
            <a:lvl1pPr algn="r">
              <a:defRPr sz="1200"/>
            </a:lvl1pPr>
          </a:lstStyle>
          <a:p>
            <a:fld id="{562EFD56-AF6B-443C-AB6F-F4B44DA5C9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5233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EFD56-AF6B-443C-AB6F-F4B44DA5C98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EFD56-AF6B-443C-AB6F-F4B44DA5C98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CA857-7694-4636-8871-A9C2DD9E7965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1947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CA857-7694-4636-8871-A9C2DD9E7965}" type="slidenum">
              <a:rPr lang="ru-RU" smtClean="0">
                <a:solidFill>
                  <a:prstClr val="black"/>
                </a:solidFill>
              </a:rPr>
              <a:pPr/>
              <a:t>36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0187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FE581-0B95-498F-A4BA-6064D02B7AB2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15.09.2021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1DD0E-0FF8-4E28-A691-D7CB64986EE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7731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20D98-7FE9-45A6-A8D1-5D898095B80C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15.09.2021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1DD0E-0FF8-4E28-A691-D7CB64986EE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2185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E6D42-7EEE-441A-8085-80428DA21F2A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15.09.2021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1DD0E-0FF8-4E28-A691-D7CB64986EE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82518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9002C-0B18-43D8-9D22-CD2E2CADD8FA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15.09.2021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1DD0E-0FF8-4E28-A691-D7CB64986EE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7841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2B26B-21B4-4D98-BE2D-50A8D623F7C0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15.09.2021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1DD0E-0FF8-4E28-A691-D7CB64986EE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5022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E62C8-484F-4714-9054-7C3D95E4128D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15.09.2021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1DD0E-0FF8-4E28-A691-D7CB64986EE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26291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1988-B3B7-4F5E-9C7A-614B88AFD2E9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15.09.2021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1DD0E-0FF8-4E28-A691-D7CB64986EE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35078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5181F-6CC4-4500-AEDE-6C8FA9612DD2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15.09.2021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1DD0E-0FF8-4E28-A691-D7CB64986EE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39171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73717-E925-45D1-9345-DF982D193413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15.09.2021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1DD0E-0FF8-4E28-A691-D7CB64986EE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1112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7548-C260-48D1-8E72-A14887B1CEC7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15.09.2021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1DD0E-0FF8-4E28-A691-D7CB64986EE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87403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359EC-BB1A-4736-A359-9DA535DD6E0F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15.09.2021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1DD0E-0FF8-4E28-A691-D7CB64986EE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916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815A-72CA-46BF-803D-C5ECE158EA0A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15.09.2021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1DD0E-0FF8-4E28-A691-D7CB64986EE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11962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F5577-F9A8-445D-AF31-7E4DCB9A1157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15.09.2021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1DD0E-0FF8-4E28-A691-D7CB64986EE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4910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AB76F-6DF8-44C2-AE9A-5E167BCBE2F2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15.09.2021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1DD0E-0FF8-4E28-A691-D7CB64986EE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03757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2FBD9-4A37-483A-B246-2A1B5D87D0AE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15.09.2021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1DD0E-0FF8-4E28-A691-D7CB64986EE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5267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CF241-058A-4D99-B69A-DC6025D058AB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15.09.2021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1DD0E-0FF8-4E28-A691-D7CB64986EE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6459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77975-A2B0-49FE-A836-785EB3D99E9B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15.09.2021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1DD0E-0FF8-4E28-A691-D7CB64986EE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62958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1E45C-19EC-4B00-B8B2-044A2975E0C3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15.09.2021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1DD0E-0FF8-4E28-A691-D7CB64986EE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2933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2697B-2CC6-45D2-9D11-93D429F7DD92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15.09.2021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1DD0E-0FF8-4E28-A691-D7CB64986EE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5493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993DF-A96F-4084-94FB-31BE197A5BAC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15.09.2021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1DD0E-0FF8-4E28-A691-D7CB64986EE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8149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576A5-1358-4580-B878-98BBD88F0898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15.09.2021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1DD0E-0FF8-4E28-A691-D7CB64986EE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9369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5C98C-86F2-4278-9C5C-A82530017357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15.09.2021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1DD0E-0FF8-4E28-A691-D7CB64986EE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609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3AD36BD-8A79-4595-ACED-A4FD77F39541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15.09.2021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1DD0E-0FF8-4E28-A691-D7CB64986EE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553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sldNum="0"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9D44F0D-740E-44B6-829B-B12BEE1528AD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15.09.2021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1DD0E-0FF8-4E28-A691-D7CB64986EE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7675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nsportal.ru/yashel-uzn-rayonynyn-tatar-tele-hm-ukytuchylary-sayty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nsportal.ru/%20-%2024%20&#1091;&#1095;&#1080;&#1090;&#1077;&#1083;&#1103;;" TargetMode="External"/><Relationship Id="rId2" Type="http://schemas.openxmlformats.org/officeDocument/2006/relationships/hyperlink" Target="https://infourok.ru/site/allSites%20%20-%2025%20&#1091;&#1095;&#1080;&#1090;&#1077;&#1083;&#1077;&#1081;;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multiurok.ru/all-sites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mon.tatarstan.ru/rus/file/pub/pub_955105.pdf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png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png"/><Relationship Id="rId4" Type="http://schemas.openxmlformats.org/officeDocument/2006/relationships/image" Target="../media/image29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37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0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3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2.png"/><Relationship Id="rId7" Type="http://schemas.openxmlformats.org/officeDocument/2006/relationships/image" Target="../media/image6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jpeg"/><Relationship Id="rId4" Type="http://schemas.openxmlformats.org/officeDocument/2006/relationships/image" Target="../media/image3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png"/><Relationship Id="rId4" Type="http://schemas.openxmlformats.org/officeDocument/2006/relationships/image" Target="../media/image79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ort.ru/" TargetMode="External"/><Relationship Id="rId2" Type="http://schemas.openxmlformats.org/officeDocument/2006/relationships/hyperlink" Target="https://mon.tatarstan.ru/" TargetMode="External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7" Type="http://schemas.openxmlformats.org/officeDocument/2006/relationships/image" Target="../media/image92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emf"/><Relationship Id="rId13" Type="http://schemas.openxmlformats.org/officeDocument/2006/relationships/image" Target="../media/image110.png"/><Relationship Id="rId18" Type="http://schemas.openxmlformats.org/officeDocument/2006/relationships/image" Target="../media/image115.emf"/><Relationship Id="rId3" Type="http://schemas.openxmlformats.org/officeDocument/2006/relationships/image" Target="../media/image100.emf"/><Relationship Id="rId7" Type="http://schemas.openxmlformats.org/officeDocument/2006/relationships/image" Target="../media/image104.emf"/><Relationship Id="rId12" Type="http://schemas.openxmlformats.org/officeDocument/2006/relationships/image" Target="../media/image109.png"/><Relationship Id="rId17" Type="http://schemas.openxmlformats.org/officeDocument/2006/relationships/image" Target="../media/image114.png"/><Relationship Id="rId2" Type="http://schemas.openxmlformats.org/officeDocument/2006/relationships/image" Target="../media/image99.png"/><Relationship Id="rId16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emf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5" Type="http://schemas.openxmlformats.org/officeDocument/2006/relationships/image" Target="../media/image112.png"/><Relationship Id="rId10" Type="http://schemas.openxmlformats.org/officeDocument/2006/relationships/image" Target="../media/image107.png"/><Relationship Id="rId19" Type="http://schemas.openxmlformats.org/officeDocument/2006/relationships/image" Target="../media/image92.png"/><Relationship Id="rId4" Type="http://schemas.openxmlformats.org/officeDocument/2006/relationships/image" Target="../media/image101.emf"/><Relationship Id="rId9" Type="http://schemas.openxmlformats.org/officeDocument/2006/relationships/image" Target="../media/image106.emf"/><Relationship Id="rId14" Type="http://schemas.openxmlformats.org/officeDocument/2006/relationships/image" Target="../media/image11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рямоугольник 14"/>
          <p:cNvSpPr>
            <a:spLocks noChangeArrowheads="1"/>
          </p:cNvSpPr>
          <p:nvPr/>
        </p:nvSpPr>
        <p:spPr bwMode="auto">
          <a:xfrm>
            <a:off x="357158" y="142853"/>
            <a:ext cx="8358246" cy="6401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Секционное совещание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по национальному образованию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в рамках республиканского августовского совещания работников образования и науки </a:t>
            </a:r>
            <a:r>
              <a:rPr lang="ru-RU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Зеленодольского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МР РТ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lvl="1" indent="-2857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Сохранение языкового многообразия </a:t>
            </a:r>
          </a:p>
          <a:p>
            <a:pPr marL="742950" lvl="1" indent="-285750" algn="ctr" fontAlgn="base">
              <a:spcBef>
                <a:spcPct val="0"/>
              </a:spcBef>
              <a:spcAft>
                <a:spcPct val="0"/>
              </a:spcAft>
            </a:pPr>
            <a:r>
              <a:rPr lang="tt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приоритетная задача системы образования Зеленодольского муниципального района</a:t>
            </a:r>
            <a:r>
              <a:rPr lang="tt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742950" lvl="1" indent="-285750" algn="ctr"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lvl="1" indent="-2857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Яшел </a:t>
            </a:r>
            <a:r>
              <a:rPr lang="tt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Үзән муниципаль районының өстенлекле бурычы буларак тел </a:t>
            </a:r>
            <a:endParaRPr lang="tt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lvl="1" indent="-285750" algn="ctr" fontAlgn="base">
              <a:spcBef>
                <a:spcPct val="0"/>
              </a:spcBef>
              <a:spcAft>
                <a:spcPct val="0"/>
              </a:spcAft>
            </a:pPr>
            <a:r>
              <a:rPr lang="tt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күптеллеген </a:t>
            </a:r>
            <a:r>
              <a:rPr lang="tt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саклау</a:t>
            </a:r>
            <a:r>
              <a:rPr lang="tt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lvl="1" indent="-285750" algn="ctr" fontAlgn="base">
              <a:spcBef>
                <a:spcPct val="0"/>
              </a:spcBef>
              <a:spcAft>
                <a:spcPct val="0"/>
              </a:spcAft>
            </a:pPr>
            <a:endParaRPr 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lvl="1" indent="-2857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23.08.2021</a:t>
            </a:r>
            <a:endParaRPr lang="ru-RU" sz="2400" b="1" dirty="0" smtClean="0">
              <a:solidFill>
                <a:srgbClr val="253D75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/>
          <a:srcRect r="56434"/>
          <a:stretch/>
        </p:blipFill>
        <p:spPr>
          <a:xfrm>
            <a:off x="8260245" y="0"/>
            <a:ext cx="883755" cy="9286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5373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315" y="194838"/>
            <a:ext cx="8215370" cy="500066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800" b="1" cap="none" dirty="0" smtClean="0">
                <a:latin typeface="+mn-lt"/>
                <a:ea typeface="Cambria Math" pitchFamily="18" charset="0"/>
                <a:cs typeface="Cambria Math" pitchFamily="18" charset="0"/>
              </a:rPr>
              <a:t/>
            </a:r>
            <a:br>
              <a:rPr lang="ru-RU" sz="2800" b="1" cap="none" dirty="0" smtClean="0">
                <a:latin typeface="+mn-lt"/>
                <a:ea typeface="Cambria Math" pitchFamily="18" charset="0"/>
                <a:cs typeface="Cambria Math" pitchFamily="18" charset="0"/>
              </a:rPr>
            </a:br>
            <a:r>
              <a:rPr lang="ru-RU" sz="2700" b="1" cap="none" dirty="0" smtClean="0">
                <a:solidFill>
                  <a:srgbClr val="002060"/>
                </a:solidFill>
                <a:latin typeface="+mn-lt"/>
                <a:ea typeface="Cambria Math" pitchFamily="18" charset="0"/>
                <a:cs typeface="Cambria Math" pitchFamily="18" charset="0"/>
              </a:rPr>
              <a:t>ИННОВАЦИОННАЯ ДЕЯТЕЛЬНОСТЬ</a:t>
            </a:r>
            <a:endParaRPr lang="ru-RU" sz="2700" b="1" cap="none" dirty="0" smtClean="0">
              <a:latin typeface="+mn-lt"/>
              <a:ea typeface="Cambria Math" pitchFamily="18" charset="0"/>
              <a:cs typeface="Cambria Math" pitchFamily="18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571471" y="929626"/>
            <a:ext cx="7909235" cy="464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Методическое сопровождение реализации проектов и программ в учреждениях образования </a:t>
            </a:r>
            <a:r>
              <a:rPr lang="ru-RU" sz="2000" b="1" dirty="0" err="1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Зеленодольского</a:t>
            </a:r>
            <a:r>
              <a:rPr lang="ru-RU" sz="2000" b="1" dirty="0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 МР.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C00000"/>
              </a:solidFill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4. Реализации проекта «Управление качеством обучения и воспитания в общеобразовательных организациях на основе технологии </a:t>
            </a:r>
            <a:r>
              <a:rPr lang="ru-RU" sz="2000" dirty="0" err="1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БиС</a:t>
            </a:r>
            <a:r>
              <a:rPr lang="ru-RU" sz="20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» на базе ресурсного центра - МБОУ «Гимназия №5 ЗМР РТ», совместно  с ГАОУ ДПО «ИРО РТ».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002060"/>
              </a:solidFill>
              <a:ea typeface="Times New Roman" pitchFamily="18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5</a:t>
            </a:r>
            <a:r>
              <a:rPr lang="ru-RU" sz="2000" b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. </a:t>
            </a:r>
            <a:r>
              <a:rPr lang="ru-RU" sz="20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Проект «Национально-культурный центр» по теме «Воспитание </a:t>
            </a:r>
            <a:r>
              <a:rPr lang="ru-RU" sz="2000" dirty="0" err="1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мультилингвальной</a:t>
            </a:r>
            <a:r>
              <a:rPr lang="ru-RU" sz="20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 личности иноязычной коммуникации в условиях единой системы обучения языкам» реализуется в татарской гимназии -  МБОУ «</a:t>
            </a:r>
            <a:r>
              <a:rPr lang="ru-RU" sz="2000" dirty="0" err="1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Осиновская</a:t>
            </a:r>
            <a:r>
              <a:rPr lang="ru-RU" sz="20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 гимназия им. С.К. </a:t>
            </a:r>
            <a:r>
              <a:rPr lang="ru-RU" sz="2000" dirty="0" err="1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Гиматдинова</a:t>
            </a:r>
            <a:r>
              <a:rPr lang="ru-RU" sz="20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 ЗМР РТ»</a:t>
            </a:r>
            <a:r>
              <a:rPr lang="ru-RU" sz="2000" dirty="0" smtClean="0">
                <a:solidFill>
                  <a:srgbClr val="002060"/>
                </a:solidFill>
                <a:cs typeface="Arial" pitchFamily="34" charset="0"/>
              </a:rPr>
              <a:t> , </a:t>
            </a:r>
            <a:r>
              <a:rPr lang="ru-RU" sz="20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совместно  с ГАОУ ДПО «ИРО РТ».</a:t>
            </a:r>
            <a:endParaRPr lang="ru-RU" sz="2000" dirty="0" smtClean="0">
              <a:solidFill>
                <a:srgbClr val="00206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18638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8304"/>
    </mc:Choice>
    <mc:Fallback>
      <p:transition spd="slow" advTm="8304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99592" y="404664"/>
            <a:ext cx="7500938" cy="887412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sz="2400" b="1" dirty="0" smtClean="0">
                <a:solidFill>
                  <a:srgbClr val="002060"/>
                </a:solidFill>
              </a:rPr>
              <a:t>Методическое сопровождение развития профессиональной компетентности педагогов </a:t>
            </a:r>
          </a:p>
        </p:txBody>
      </p:sp>
      <p:sp>
        <p:nvSpPr>
          <p:cNvPr id="31746" name="Содержимое 2"/>
          <p:cNvSpPr>
            <a:spLocks noGrp="1"/>
          </p:cNvSpPr>
          <p:nvPr>
            <p:ph idx="4294967295"/>
          </p:nvPr>
        </p:nvSpPr>
        <p:spPr>
          <a:xfrm>
            <a:off x="539552" y="1412776"/>
            <a:ext cx="8131175" cy="4978400"/>
          </a:xfrm>
        </p:spPr>
        <p:txBody>
          <a:bodyPr>
            <a:normAutofit fontScale="85000" lnSpcReduction="20000"/>
          </a:bodyPr>
          <a:lstStyle/>
          <a:p>
            <a:pPr marL="0" indent="-514350" algn="just" eaLnBrk="1" hangingPunct="1">
              <a:spcBef>
                <a:spcPct val="0"/>
              </a:spcBef>
              <a:buNone/>
            </a:pPr>
            <a:r>
              <a:rPr lang="en-US" sz="2600" b="1" dirty="0" smtClean="0">
                <a:solidFill>
                  <a:srgbClr val="C00000"/>
                </a:solidFill>
              </a:rPr>
              <a:t>I. </a:t>
            </a:r>
            <a:r>
              <a:rPr lang="ru-RU" sz="2600" b="1" dirty="0" smtClean="0">
                <a:solidFill>
                  <a:srgbClr val="C00000"/>
                </a:solidFill>
                <a:latin typeface="+mn-lt"/>
              </a:rPr>
              <a:t>Методические совещания для заместителей директоров по национальному образованию, руководителей ШМО учителей татарского языка и литературы: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ea typeface="Times New Roman"/>
              </a:rPr>
              <a:t>1. </a:t>
            </a:r>
            <a:r>
              <a:rPr lang="tt-RU" dirty="0">
                <a:solidFill>
                  <a:schemeClr val="tx1"/>
                </a:solidFill>
                <a:latin typeface="+mn-lt"/>
                <a:ea typeface="Times New Roman"/>
              </a:rPr>
              <a:t>«Управленческие аспекты деятельности заместителя директора по национальному образованию</a:t>
            </a:r>
            <a:r>
              <a:rPr lang="ru-RU" dirty="0">
                <a:solidFill>
                  <a:schemeClr val="tx1"/>
                </a:solidFill>
                <a:latin typeface="+mn-lt"/>
                <a:ea typeface="Times New Roman"/>
              </a:rPr>
              <a:t>», 2020г., муниципальный семинар-совещание 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Times New Roman"/>
              </a:rPr>
              <a:t>в МБОУ «СОШ №7 ЗМР РТ(</a:t>
            </a:r>
            <a:r>
              <a:rPr lang="ru-RU" i="1" dirty="0" smtClean="0">
                <a:solidFill>
                  <a:schemeClr val="tx1"/>
                </a:solidFill>
                <a:latin typeface="+mn-lt"/>
                <a:ea typeface="Times New Roman"/>
              </a:rPr>
              <a:t>Распоряжение </a:t>
            </a:r>
            <a:r>
              <a:rPr lang="ru-RU" i="1" dirty="0">
                <a:solidFill>
                  <a:schemeClr val="tx1"/>
                </a:solidFill>
                <a:latin typeface="+mn-lt"/>
                <a:ea typeface="Times New Roman"/>
              </a:rPr>
              <a:t>ИК ЗМР от 10.11.2020 №03-05-1098</a:t>
            </a:r>
            <a:r>
              <a:rPr lang="ru-RU" dirty="0">
                <a:solidFill>
                  <a:schemeClr val="tx1"/>
                </a:solidFill>
                <a:latin typeface="+mn-lt"/>
                <a:ea typeface="Times New Roman"/>
              </a:rPr>
              <a:t>);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ea typeface="Times New Roman"/>
              </a:rPr>
              <a:t>2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«Формирование профессиональных компетенций учителя родного языка и литературы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условиях внедрения профессионального стандарта педагога», 2021г., муниципальный семинар-совещание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МБОУ «Гимназия №5 ЗМР РТ» (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Распоряжение ИК ЗМР от 12.01.2021 №03-05-04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/>
                </a:solidFill>
                <a:latin typeface="+mn-lt"/>
                <a:ea typeface="Times New Roman"/>
              </a:rPr>
              <a:t>3. «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Calibri"/>
              </a:rPr>
              <a:t>Методическая </a:t>
            </a:r>
            <a:r>
              <a:rPr lang="ru-RU" dirty="0">
                <a:solidFill>
                  <a:schemeClr val="tx1"/>
                </a:solidFill>
                <a:latin typeface="+mn-lt"/>
                <a:ea typeface="Calibri"/>
              </a:rPr>
              <a:t>работа в образовательном учреждении: организация, содержание, эффективность», 2021г., </a:t>
            </a:r>
            <a:r>
              <a:rPr lang="ru-RU" dirty="0">
                <a:solidFill>
                  <a:schemeClr val="tx1"/>
                </a:solidFill>
                <a:latin typeface="+mn-lt"/>
                <a:ea typeface="Times New Roman"/>
              </a:rPr>
              <a:t>муниципальный семинар-совещание 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Times New Roman"/>
              </a:rPr>
              <a:t>в МБОУ «Гимназия №3 ЗМР РТ» (</a:t>
            </a:r>
            <a:r>
              <a:rPr lang="ru-RU" i="1" dirty="0" smtClean="0">
                <a:solidFill>
                  <a:schemeClr val="tx1"/>
                </a:solidFill>
                <a:latin typeface="+mn-lt"/>
                <a:ea typeface="Times New Roman"/>
              </a:rPr>
              <a:t>Распоряжение </a:t>
            </a:r>
            <a:r>
              <a:rPr lang="ru-RU" i="1" dirty="0">
                <a:solidFill>
                  <a:schemeClr val="tx1"/>
                </a:solidFill>
                <a:latin typeface="+mn-lt"/>
                <a:ea typeface="Times New Roman"/>
              </a:rPr>
              <a:t>ИК ЗМР от 26.03.2021 №03-05-416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Times New Roman"/>
              </a:rPr>
              <a:t>).</a:t>
            </a:r>
            <a:endParaRPr lang="ru-RU" dirty="0">
              <a:solidFill>
                <a:schemeClr val="tx1"/>
              </a:solidFill>
              <a:latin typeface="+mn-lt"/>
              <a:ea typeface="Times New Roman"/>
            </a:endParaRPr>
          </a:p>
          <a:p>
            <a:pPr marL="0" indent="0" algn="just" eaLnBrk="1" hangingPunct="1">
              <a:spcBef>
                <a:spcPct val="0"/>
              </a:spcBef>
              <a:buNone/>
            </a:pPr>
            <a:endParaRPr lang="ru-RU" sz="2000" dirty="0" smtClean="0">
              <a:solidFill>
                <a:srgbClr val="C00000"/>
              </a:solidFill>
            </a:endParaRP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endParaRPr lang="ru-RU" sz="2000" dirty="0" smtClean="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158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85786" y="0"/>
            <a:ext cx="7643813" cy="887413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Методическое сопровождение развития профессиональной компетентности педагогов </a:t>
            </a:r>
          </a:p>
        </p:txBody>
      </p:sp>
      <p:sp>
        <p:nvSpPr>
          <p:cNvPr id="31746" name="Содержимое 2"/>
          <p:cNvSpPr>
            <a:spLocks noGrp="1"/>
          </p:cNvSpPr>
          <p:nvPr>
            <p:ph idx="4294967295"/>
          </p:nvPr>
        </p:nvSpPr>
        <p:spPr>
          <a:xfrm>
            <a:off x="428596" y="1000108"/>
            <a:ext cx="8286808" cy="5643602"/>
          </a:xfrm>
        </p:spPr>
        <p:txBody>
          <a:bodyPr>
            <a:noAutofit/>
          </a:bodyPr>
          <a:lstStyle/>
          <a:p>
            <a:pPr marL="0" indent="-514350" algn="just" eaLnBrk="1" hangingPunct="1">
              <a:spcBef>
                <a:spcPts val="0"/>
              </a:spcBef>
              <a:buNone/>
            </a:pPr>
            <a:r>
              <a:rPr lang="en-US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Методические семинары для заместителей директоров по национальному образованию, руководителей ШМО учителей татарского языка и литературы, воспитателей по учению татарскому языку:</a:t>
            </a:r>
          </a:p>
          <a:p>
            <a:pPr marL="0" indent="-514350" algn="just" eaLnBrk="1" hangingPunct="1">
              <a:spcBef>
                <a:spcPts val="0"/>
              </a:spcBef>
              <a:buNone/>
            </a:pPr>
            <a:r>
              <a:rPr lang="ru-RU" sz="1800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Муниципальный уровень</a:t>
            </a:r>
          </a:p>
          <a:p>
            <a:pPr marL="0" indent="-514350" algn="just">
              <a:spcBef>
                <a:spcPts val="0"/>
              </a:spcBef>
              <a:buNone/>
            </a:pP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Постоянно-действующие методические семинары для учителей  родного  (татарского) языка и литературы, работающих по УМК «</a:t>
            </a:r>
            <a:r>
              <a:rPr lang="tt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Сәлам!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в МБОУ «Гимназия №3 ЗМР РТ», МБОУ «СОШ №4 ЗМР РТ», МБОУ «СОШ №7 ЗМР РТ», МБОУ «Лицей №9 им. А.С. Пушкина ЗМР РТ», МБОУ «Гимназия №10 ЗМР РТ»,  МБОУ «Лицей им. В.В. Карпова» ЗМР РТ (</a:t>
            </a:r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Распоряжение ИК ЗМР от 19.112020 №03-05-1163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ru-RU" sz="17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«Моделирование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развивающей предметно-пространственной среды - как средство реализации национального образования в условиях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 в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соответствии с требованиями ФГОС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»», муниципальный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семинар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практикум в МБДОУ «Детский сад №26 «</a:t>
            </a:r>
            <a:r>
              <a:rPr lang="ru-RU" sz="1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Дюймовочка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ЗМР РТ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Распоряжение ИК ЗМР от 26.02.2021 №03-05-258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endPara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3. «Реализация 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коммуникативных задач обучения татарскому языку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русскоязычных учащихся с использованием учебно-методического комплекта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«С</a:t>
            </a:r>
            <a:r>
              <a:rPr lang="tt-RU" sz="17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ә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лам</a:t>
            </a:r>
            <a:r>
              <a:rPr lang="tt-RU" sz="17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!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», муниципальный семинар-практикум на базе МБОУ «СОШ №4 ЗМР РТ», МБОУ «СОШ №7 ЗМР РТ», МБОУ «Лицей им.В.В. Карпова» ЗМР РТ  (</a:t>
            </a:r>
            <a:r>
              <a:rPr lang="ru-RU" sz="1700" i="1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Распоряжение ИК ЗМР от 07.04.2021 №03-05-470</a:t>
            </a:r>
            <a:r>
              <a:rPr lang="ru-RU" sz="17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);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</a:t>
            </a:r>
            <a:r>
              <a:rPr lang="tt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Инновационные технологии образовательного процесса при обучении детей татарскому языку в условиях дошкольной организации» в МБДОУ «Детский сад №13 «</a:t>
            </a:r>
            <a:r>
              <a:rPr lang="ru-RU" sz="1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Гусельки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ЗМР РТ»  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ru-RU" sz="1700" i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Распоряжение ИК ЗМР от 07.06.2021 №03-05-841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sz="1700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176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85786" y="285728"/>
            <a:ext cx="7643813" cy="887413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Методическое сопровождение развития профессиональной компетентности педагогов </a:t>
            </a:r>
          </a:p>
        </p:txBody>
      </p:sp>
      <p:sp>
        <p:nvSpPr>
          <p:cNvPr id="31746" name="Содержимое 2"/>
          <p:cNvSpPr>
            <a:spLocks noGrp="1"/>
          </p:cNvSpPr>
          <p:nvPr>
            <p:ph idx="4294967295"/>
          </p:nvPr>
        </p:nvSpPr>
        <p:spPr>
          <a:xfrm>
            <a:off x="357158" y="1285860"/>
            <a:ext cx="8280920" cy="5112568"/>
          </a:xfrm>
        </p:spPr>
        <p:txBody>
          <a:bodyPr>
            <a:normAutofit fontScale="25000" lnSpcReduction="20000"/>
          </a:bodyPr>
          <a:lstStyle/>
          <a:p>
            <a:pPr marL="0" indent="-514350" algn="just" eaLnBrk="1" hangingPunct="1">
              <a:spcBef>
                <a:spcPts val="0"/>
              </a:spcBef>
              <a:buNone/>
            </a:pPr>
            <a:r>
              <a:rPr lang="en-US" sz="8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ru-RU" sz="8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Методические семинары для заместителей директоров по национальному образованию, руководителей ШМО учителей татарского языка и литературы:</a:t>
            </a:r>
            <a:endParaRPr lang="en-US" sz="8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8000" b="1" i="1" u="sng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Республиканский </a:t>
            </a:r>
            <a:r>
              <a:rPr lang="ru-RU" sz="8000" b="1" i="1" u="sng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уровень</a:t>
            </a:r>
            <a:endParaRPr lang="ru-RU" sz="8000" b="1" i="1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80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1. «Современные подходы в преподавании татарского языка и литературы в условиях ФГОС ОО», </a:t>
            </a:r>
            <a:r>
              <a:rPr lang="ru-RU" sz="8000" spc="-5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2020г., </a:t>
            </a:r>
            <a:r>
              <a:rPr lang="ru-RU" sz="80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республиканский семинар  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МБОУ «Лицей им. В.В. Карпова» ЗМР РТ (</a:t>
            </a:r>
            <a:r>
              <a:rPr lang="ru-RU" sz="8000" i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Распоряжение </a:t>
            </a:r>
            <a:r>
              <a:rPr lang="ru-RU" sz="8000" i="1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ИК ЗМР от 15.10.2020 №03-05-1030</a:t>
            </a:r>
            <a:r>
              <a:rPr lang="ru-RU" sz="80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2. </a:t>
            </a:r>
            <a:r>
              <a:rPr lang="ru-RU" sz="80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</a:t>
            </a:r>
            <a:r>
              <a:rPr lang="tt-RU" sz="80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Формирование у учителя </a:t>
            </a:r>
            <a:r>
              <a:rPr lang="tt-RU" sz="8000" spc="-5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навыков развития метапредметных умений в условиях реализации ФГОС</a:t>
            </a:r>
            <a:r>
              <a:rPr lang="ru-RU" sz="8000" spc="-5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», 2020г., </a:t>
            </a:r>
            <a:r>
              <a:rPr lang="ru-RU" sz="80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республиканский 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семинар в МБОУ «Гимназия №5 ЗМР РТ»  </a:t>
            </a:r>
            <a:r>
              <a:rPr lang="ru-RU" sz="80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</a:t>
            </a:r>
            <a:r>
              <a:rPr lang="ru-RU" sz="8000" i="1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Распоряжение ИК ЗМР от 27.11.2020 №03-05-1197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8000" b="1" i="1" u="sng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Межрегиональный уровень</a:t>
            </a:r>
            <a:endParaRPr lang="ru-RU" sz="8000" b="1" i="1" dirty="0" smtClean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1. 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«Формирование коммуникативной компетенции обучающихся на уроках гуманитарного цикла» в МБОУ «Гимназия №10 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</a:t>
            </a:r>
            <a:r>
              <a:rPr lang="ru-RU" sz="8000" i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Распоряжение ИК ЗМР от 24.02.2021 №03-05-237</a:t>
            </a:r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).</a:t>
            </a:r>
          </a:p>
          <a:p>
            <a:pPr marL="0" indent="0" algn="just">
              <a:spcAft>
                <a:spcPts val="0"/>
              </a:spcAft>
              <a:buNone/>
            </a:pPr>
            <a:endParaRPr lang="ru-RU" sz="720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-514350" algn="just" eaLnBrk="1" hangingPunct="1">
              <a:spcBef>
                <a:spcPts val="0"/>
              </a:spcBef>
              <a:buNone/>
            </a:pPr>
            <a:endParaRPr lang="ru-RU" sz="2000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074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512" y="116632"/>
            <a:ext cx="8820472" cy="887413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Методическое сопровождение развития профессиональной компетентности педагогов </a:t>
            </a:r>
          </a:p>
        </p:txBody>
      </p:sp>
      <p:sp>
        <p:nvSpPr>
          <p:cNvPr id="31746" name="Содержимое 2"/>
          <p:cNvSpPr>
            <a:spLocks noGrp="1"/>
          </p:cNvSpPr>
          <p:nvPr>
            <p:ph idx="4294967295"/>
          </p:nvPr>
        </p:nvSpPr>
        <p:spPr>
          <a:xfrm>
            <a:off x="683568" y="1196752"/>
            <a:ext cx="7819776" cy="4978400"/>
          </a:xfrm>
        </p:spPr>
        <p:txBody>
          <a:bodyPr>
            <a:normAutofit lnSpcReduction="10000"/>
          </a:bodyPr>
          <a:lstStyle/>
          <a:p>
            <a:pPr marL="0" indent="-514350" algn="just" eaLnBrk="1" hangingPunct="1"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Методические сопровождение внедрения профессионального стандарта «Педагог»:</a:t>
            </a:r>
          </a:p>
          <a:p>
            <a:pPr marL="0" indent="-514350" algn="just" eaLnBrk="1" hangingPunct="1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3.1. Разработана «дорожная карта» на 2019 – 2022 гг. </a:t>
            </a:r>
          </a:p>
          <a:p>
            <a:pPr marL="0" indent="-514350" algn="just" eaLnBrk="1" hangingPunct="1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3.2. Определены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стажировочные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площадки:  </a:t>
            </a:r>
          </a:p>
          <a:p>
            <a:pPr marL="0" indent="-514350" algn="just" eaLnBrk="1" hangingPunct="1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МБДОУ «Гимназия №5 ЗМР РТ» (школа с родным (татарским) языком обучения),</a:t>
            </a:r>
          </a:p>
          <a:p>
            <a:pPr marL="0" indent="-514350" algn="just" eaLnBrk="1" hangingPunct="1">
              <a:spcBef>
                <a:spcPts val="0"/>
              </a:spcBef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 «СОШ №7 ЗМР РТ» (школа с русским языком обучения).</a:t>
            </a:r>
          </a:p>
          <a:p>
            <a:pPr marL="0" indent="-514350" algn="just" eaLnBrk="1" hangingPunct="1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3.3. Созданы рабочие модули по реализации проекта, назначены руководители модулей (в составе: учителя –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тьюторы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учителя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эксперты, учителя –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грантовики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pPr marL="0" indent="-514350" algn="just" eaLnBrk="1" hangingPunct="1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3.4. Создан раздел на сайте учителей родного языка и литературы ЗМР, отражающий ход реализации проекта (</a:t>
            </a:r>
            <a:r>
              <a:rPr lang="tt-RU" sz="20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https://nsportal.ru/yashel-uzn-rayonynyn-tatar-tele-hm-ukytuchylary-sayty</a:t>
            </a:r>
            <a:r>
              <a:rPr lang="tt-RU" sz="20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20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-514350" algn="just" eaLnBrk="1" hangingPunct="1">
              <a:spcBef>
                <a:spcPts val="0"/>
              </a:spcBef>
              <a:buNone/>
            </a:pPr>
            <a:r>
              <a:rPr lang="tt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3.5. Анализ диагностики и самодиагностики учителей родного (татарского) языка и литературы (входная – август 2019г., промежуточная – июнь 2020г., апрель 2021г.)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-514350" algn="just" eaLnBrk="1" hangingPunct="1">
              <a:spcBef>
                <a:spcPts val="0"/>
              </a:spcBef>
              <a:buNone/>
            </a:pPr>
            <a:endParaRPr lang="ru-RU" sz="1800" dirty="0" smtClean="0">
              <a:solidFill>
                <a:srgbClr val="C00000"/>
              </a:solidFill>
            </a:endParaRPr>
          </a:p>
          <a:p>
            <a:pPr marL="0" indent="0" algn="just" eaLnBrk="1" hangingPunct="1">
              <a:spcBef>
                <a:spcPct val="0"/>
              </a:spcBef>
              <a:buNone/>
            </a:pPr>
            <a:endParaRPr lang="ru-RU" sz="2000" dirty="0" smtClean="0">
              <a:solidFill>
                <a:srgbClr val="C00000"/>
              </a:solidFill>
            </a:endParaRP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endParaRPr lang="ru-RU" sz="2000" dirty="0" smtClean="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373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72560" cy="79921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Анализ диагностики и самодиагностики учителей родного (татарского) языка и литературы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="" xmlns:p14="http://schemas.microsoft.com/office/powerpoint/2010/main" val="1998639527"/>
              </p:ext>
            </p:extLst>
          </p:nvPr>
        </p:nvGraphicFramePr>
        <p:xfrm>
          <a:off x="571472" y="1214422"/>
          <a:ext cx="8072494" cy="3429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4714884"/>
            <a:ext cx="828680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tt-RU" sz="20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Уровень владения трудовыми функциями учителей родного (татарского) языка и литературы на допустимом уровне.</a:t>
            </a:r>
            <a:endParaRPr lang="tt-RU" sz="20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428596" y="5500702"/>
            <a:ext cx="4572032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Уровни владения трудовыми функциями: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оптимальный уровень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85 -100%;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допустимый уровень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60 - 84%;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критический уровень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50 - 59%;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недопустимый уровень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&lt;  50%.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864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85728"/>
            <a:ext cx="80724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Диссеминация передового педагогического опыта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81029408"/>
              </p:ext>
            </p:extLst>
          </p:nvPr>
        </p:nvGraphicFramePr>
        <p:xfrm>
          <a:off x="599285" y="836712"/>
          <a:ext cx="8001056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01056"/>
              </a:tblGrid>
              <a:tr h="370840">
                <a:tc>
                  <a:txBody>
                    <a:bodyPr/>
                    <a:lstStyle/>
                    <a:p>
                      <a:pPr marL="514350" indent="-514350" algn="just">
                        <a:buAutoNum type="romanUcPeriod"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Выпуск методических сборников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 </a:t>
                      </a:r>
                      <a:r>
                        <a:rPr lang="ru-RU" sz="20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Сборник методических разработок учителей родного (татарского) языка и литературы </a:t>
                      </a:r>
                      <a:r>
                        <a:rPr lang="ru-RU" sz="2000" b="0" i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Зеленодольского</a:t>
                      </a:r>
                      <a:r>
                        <a:rPr lang="ru-RU" sz="20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МР «Родной (татарский) язык и литература», 2020г. (Распоряжение ИК ЗМР от 24.07.2020 №03-05-7</a:t>
                      </a:r>
                      <a:r>
                        <a:rPr lang="tt-RU" sz="20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ru-RU" sz="20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 «</a:t>
                      </a:r>
                      <a:r>
                        <a:rPr lang="tt-RU" sz="20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 разработке методических материалов по родному (татарскому) языку и литературе</a:t>
                      </a:r>
                      <a:r>
                        <a:rPr lang="ru-RU" sz="20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»)</a:t>
                      </a:r>
                      <a:r>
                        <a:rPr lang="tt-RU" sz="20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;</a:t>
                      </a:r>
                      <a:endParaRPr lang="ru-RU" sz="2000" b="0" i="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0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20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en-US" sz="20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Электронный сборник </a:t>
                      </a:r>
                      <a:r>
                        <a:rPr lang="tt-RU" sz="20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методических </a:t>
                      </a:r>
                      <a:r>
                        <a:rPr lang="ru-RU" sz="20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разработок уроков и </a:t>
                      </a:r>
                      <a:r>
                        <a:rPr lang="ru-RU" sz="2000" b="0" i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видеоуроков</a:t>
                      </a:r>
                      <a:r>
                        <a:rPr lang="ru-RU" sz="20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по УМК «С</a:t>
                      </a:r>
                      <a:r>
                        <a:rPr lang="tt-RU" sz="20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әлам!</a:t>
                      </a:r>
                      <a:r>
                        <a:rPr lang="ru-RU" sz="20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 (Распоряжение ИК ЗМР от </a:t>
                      </a:r>
                      <a:r>
                        <a:rPr lang="tt-RU" sz="20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</a:t>
                      </a:r>
                      <a:r>
                        <a:rPr lang="ru-RU" sz="20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tt-RU" sz="20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</a:t>
                      </a:r>
                      <a:r>
                        <a:rPr lang="ru-RU" sz="20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.2020 №03-05-</a:t>
                      </a:r>
                      <a:r>
                        <a:rPr lang="tt-RU" sz="2000" b="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1163).</a:t>
                      </a:r>
                      <a:endParaRPr lang="ru-RU" sz="2000" b="1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II</a:t>
                      </a: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Выпуск электронных</a:t>
                      </a:r>
                      <a:r>
                        <a:rPr lang="ru-RU" sz="2000" b="1" kern="12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сборников</a:t>
                      </a:r>
                      <a:r>
                        <a:rPr lang="en-US" sz="20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конференций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r>
                        <a:rPr lang="ru-RU" sz="20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 Сборник статей </a:t>
                      </a:r>
                      <a:r>
                        <a:rPr lang="en-US" sz="20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IV</a:t>
                      </a:r>
                      <a:r>
                        <a:rPr lang="ru-RU" sz="20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 Межрегиональных педагогических чтений имени </a:t>
                      </a:r>
                      <a:r>
                        <a:rPr lang="tt-RU" sz="20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 Ш</a:t>
                      </a:r>
                      <a:r>
                        <a:rPr lang="ru-RU" sz="20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. </a:t>
                      </a:r>
                      <a:r>
                        <a:rPr lang="ru-RU" sz="2000" b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Марджани</a:t>
                      </a:r>
                      <a:r>
                        <a:rPr lang="ru-RU" sz="20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lang="tt-RU" sz="20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«Татар мәгърифәтчеләре һәм аларның мәгарифне үстерүдәге роле», 2021г.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0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2. </a:t>
                      </a:r>
                      <a:r>
                        <a:rPr lang="tt-RU" sz="20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Сборник </a:t>
                      </a:r>
                      <a:r>
                        <a:rPr lang="ru-RU" sz="20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статей </a:t>
                      </a:r>
                      <a:r>
                        <a:rPr lang="en-US" sz="20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VI </a:t>
                      </a:r>
                      <a:r>
                        <a:rPr lang="tt-RU" sz="20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Межрегионал</a:t>
                      </a:r>
                      <a:r>
                        <a:rPr lang="ru-RU" sz="20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ь</a:t>
                      </a:r>
                      <a:r>
                        <a:rPr lang="tt-RU" sz="20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ной научно-исследовател</a:t>
                      </a:r>
                      <a:r>
                        <a:rPr lang="ru-RU" sz="2000" b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ьской</a:t>
                      </a:r>
                      <a:r>
                        <a:rPr lang="ru-RU" sz="20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 конференции «Известные татары современности», 2021г.</a:t>
                      </a:r>
                    </a:p>
                    <a:p>
                      <a:pPr algn="just"/>
                      <a:r>
                        <a:rPr lang="ru-RU" sz="20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3. </a:t>
                      </a:r>
                      <a:r>
                        <a:rPr lang="ru-RU" sz="20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Сборник </a:t>
                      </a:r>
                      <a:r>
                        <a:rPr lang="tt-RU" sz="20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статей и </a:t>
                      </a:r>
                      <a:r>
                        <a:rPr lang="ru-RU" sz="20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методических материалов </a:t>
                      </a:r>
                      <a:r>
                        <a:rPr lang="en-US" sz="20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XIX</a:t>
                      </a:r>
                      <a:r>
                        <a:rPr lang="ru-RU" sz="20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Международной юношеской научно-исследовательской конференции</a:t>
                      </a:r>
                      <a:r>
                        <a:rPr lang="tt-RU" sz="20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имени К.Насыри</a:t>
                      </a:r>
                      <a:r>
                        <a:rPr lang="ru-RU" sz="20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2021г.</a:t>
                      </a:r>
                      <a:r>
                        <a:rPr lang="ru-RU" sz="2000" b="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0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634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85728"/>
            <a:ext cx="824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Диссеминация передового педагогического опыта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33267561"/>
              </p:ext>
            </p:extLst>
          </p:nvPr>
        </p:nvGraphicFramePr>
        <p:xfrm>
          <a:off x="571472" y="908720"/>
          <a:ext cx="7929618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961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III</a:t>
                      </a: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Участие в конкурсах методических разработок: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 Республиканский конкурс методических разработок «Практическая реализация ФГОС в образовательной организации: урок и непосредственная образовательная деятельность»</a:t>
                      </a:r>
                      <a:r>
                        <a:rPr lang="tt-RU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- 3 участника, диплом </a:t>
                      </a:r>
                      <a:r>
                        <a:rPr lang="en-US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 </a:t>
                      </a:r>
                      <a:r>
                        <a:rPr lang="ru-RU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степени;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Республиканский конкурс методических разработок по организации внеурочной деятельности по популяризации и изучению истории Республики Татарстан и культуры (литературы, искусства) народов, проживающих в Республике Татарстан: 4 участника, диплом </a:t>
                      </a:r>
                      <a:r>
                        <a:rPr lang="en-US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III </a:t>
                      </a:r>
                      <a:r>
                        <a:rPr lang="ru-RU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степени</a:t>
                      </a:r>
                      <a:r>
                        <a:rPr lang="tt-RU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8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IV</a:t>
                      </a:r>
                      <a:r>
                        <a:rPr lang="ru-RU" sz="18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Публикации методических разработок учителей:</a:t>
                      </a:r>
                    </a:p>
                    <a:p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Учителя публикуют методические разработки на своих учительских сайтах:</a:t>
                      </a:r>
                    </a:p>
                    <a:p>
                      <a:r>
                        <a:rPr lang="ru-RU" sz="1800" u="sng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/>
                        </a:rPr>
                        <a:t>https://infourok.ru/site/allSites  </a:t>
                      </a:r>
                      <a:r>
                        <a:rPr lang="ru-RU" sz="1800" u="none" strike="noStrike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/>
                        </a:rPr>
                        <a:t>- 25 учителей</a:t>
                      </a:r>
                      <a:r>
                        <a:rPr lang="ru-RU" sz="1800" u="sng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2"/>
                        </a:rPr>
                        <a:t>;</a:t>
                      </a:r>
                      <a:endParaRPr lang="ru-RU" sz="180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u="sng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3"/>
                        </a:rPr>
                        <a:t>http://nsportal.ru/</a:t>
                      </a:r>
                      <a:r>
                        <a:rPr lang="ru-RU" sz="1800" u="none" strike="noStrike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3"/>
                        </a:rPr>
                        <a:t> - 24 учителя;</a:t>
                      </a:r>
                      <a:endParaRPr lang="ru-RU" sz="180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800" u="sng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  <a:hlinkClick r:id="rId4"/>
                        </a:rPr>
                        <a:t>http://multiurok.ru/all-sites/</a:t>
                      </a: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- </a:t>
                      </a:r>
                      <a:r>
                        <a:rPr lang="ru-RU" sz="1800" u="sng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 учителей</a:t>
                      </a:r>
                      <a:endParaRPr lang="en-US" sz="1800" u="sng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Персональные учительские сайты -  3 учителя.</a:t>
                      </a:r>
                    </a:p>
                    <a:p>
                      <a:pPr lvl="0"/>
                      <a:r>
                        <a:rPr lang="en-US" sz="1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r>
                        <a:rPr lang="ru-RU" sz="1800" kern="12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Публикации в электронном педагогическом журнале «</a:t>
                      </a:r>
                      <a:r>
                        <a:rPr lang="ru-RU" sz="1800" kern="12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Магариф.РФ</a:t>
                      </a: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 - 1</a:t>
                      </a:r>
                      <a:r>
                        <a:rPr lang="tt-RU" sz="1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публикаций.</a:t>
                      </a:r>
                    </a:p>
                    <a:p>
                      <a:pPr lvl="0"/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 Публикации в электронном педагогическом журнале «</a:t>
                      </a:r>
                      <a:r>
                        <a:rPr lang="ru-RU" sz="1800" kern="12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Мәгариф</a:t>
                      </a: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-УКУ» - 5 </a:t>
                      </a:r>
                      <a:r>
                        <a:rPr lang="ru-RU" sz="1800" kern="12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публикаци</a:t>
                      </a:r>
                      <a:r>
                        <a:rPr lang="tt-RU" sz="1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й</a:t>
                      </a: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endParaRPr lang="ru-RU" sz="1800" kern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76779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142853"/>
            <a:ext cx="84296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Методическое сопровождение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профессионального роста учителей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17940630"/>
              </p:ext>
            </p:extLst>
          </p:nvPr>
        </p:nvGraphicFramePr>
        <p:xfrm>
          <a:off x="428596" y="1142984"/>
          <a:ext cx="8358246" cy="5359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58246"/>
              </a:tblGrid>
              <a:tr h="1853968">
                <a:tc>
                  <a:txBody>
                    <a:bodyPr/>
                    <a:lstStyle/>
                    <a:p>
                      <a:pPr algn="just"/>
                      <a:r>
                        <a:rPr lang="en-US" sz="16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</a:t>
                      </a:r>
                      <a:r>
                        <a:rPr lang="ru-RU" sz="16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Участие в грантах.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 Республиканский грант «Поддержка педагогических работников, осуществляющих преподавание на родном татарском языке»: 9 участников, из них 3 победителя </a:t>
                      </a:r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(Приказ </a:t>
                      </a:r>
                      <a:r>
                        <a:rPr lang="ru-RU" sz="1600" b="0" i="1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МОиН</a:t>
                      </a:r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РТ от 09.12.2020 №1311/20);</a:t>
                      </a:r>
                      <a:endParaRPr lang="ru-RU" sz="1600" b="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-1333500" algn="just">
                        <a:lnSpc>
                          <a:spcPts val="1630"/>
                        </a:lnSpc>
                        <a:spcAft>
                          <a:spcPts val="0"/>
                        </a:spcAft>
                        <a:tabLst>
                          <a:tab pos="900430" algn="l"/>
                        </a:tabLst>
                      </a:pP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Республиканский грант </a:t>
                      </a:r>
                      <a:r>
                        <a:rPr lang="ru-RU" sz="1600" b="0" u="sng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2"/>
                        </a:rPr>
                        <a:t>«Лучшая практика обучения на </a:t>
                      </a:r>
                      <a:r>
                        <a:rPr lang="tt-RU" sz="1600" b="0" u="sng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2"/>
                        </a:rPr>
                        <a:t>родном</a:t>
                      </a:r>
                      <a:r>
                        <a:rPr lang="ru-RU" sz="1600" b="0" u="sng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2"/>
                        </a:rPr>
                        <a:t> язык</a:t>
                      </a:r>
                      <a:r>
                        <a:rPr lang="tt-RU" sz="1600" b="0" u="sng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2"/>
                        </a:rPr>
                        <a:t>е в об</a:t>
                      </a:r>
                      <a:r>
                        <a:rPr lang="ru-RU" sz="1600" b="0" u="sng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2"/>
                        </a:rPr>
                        <a:t>щ</a:t>
                      </a:r>
                      <a:r>
                        <a:rPr lang="tt-RU" sz="1600" b="0" u="sng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2"/>
                        </a:rPr>
                        <a:t>еобразовательных организациях</a:t>
                      </a:r>
                      <a:r>
                        <a:rPr lang="ru-RU" sz="1600" b="0" u="sng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rId2"/>
                        </a:rPr>
                        <a:t> Республики Татарстан»</a:t>
                      </a:r>
                      <a:r>
                        <a:rPr lang="ru-RU" sz="1600" b="0" u="sng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 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школы – участники (21и 25 место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рейтинге из 94 участников); 1 ДОУ – участник (21 место в рейтинге).</a:t>
                      </a:r>
                      <a:endParaRPr lang="ru-RU" sz="1600" b="1" kern="1200" dirty="0" smtClean="0">
                        <a:solidFill>
                          <a:srgbClr val="C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II</a:t>
                      </a:r>
                      <a:r>
                        <a:rPr lang="ru-RU" sz="16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Участие в профессиональных конкурсах.</a:t>
                      </a:r>
                    </a:p>
                    <a:p>
                      <a:pPr algn="just"/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Муниципальный этап Всероссийского конкурса «Лучший учитель татарского языка и литературы»:  14 участников, из них 1 победитель, 1 призер, 2 лауреата. Победитель МЭ–</a:t>
                      </a:r>
                      <a:r>
                        <a:rPr lang="ru-RU" sz="160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Гатауллин</a:t>
                      </a: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Р.Р., учитель МБОУ «Гимназия №5 ЗМР РТ», участник зонального этапа конкурса  (Распоряжение ИК ЗМР РТ  от 29.01.2021 №03-05-81);</a:t>
                      </a:r>
                    </a:p>
                    <a:p>
                      <a:pPr algn="just"/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Республиканский конкурс «</a:t>
                      </a:r>
                      <a:r>
                        <a:rPr lang="ru-RU" sz="160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Авыл</a:t>
                      </a: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укытучысы</a:t>
                      </a: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 (</a:t>
                      </a:r>
                      <a:r>
                        <a:rPr lang="ru-RU" sz="160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МОиН</a:t>
                      </a: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РТ, журнал «</a:t>
                      </a:r>
                      <a:r>
                        <a:rPr lang="ru-RU" sz="160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Мәгариф</a:t>
                      </a: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»), 2020г.:  участников – 3 чел., из них 1 лауреат в номинации «Лучший преподаватель предмета»;</a:t>
                      </a:r>
                    </a:p>
                    <a:p>
                      <a:pPr algn="just"/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 Всероссийский конкурс для педагогов «</a:t>
                      </a:r>
                      <a:r>
                        <a:rPr lang="ru-RU" sz="160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Зирәк</a:t>
                      </a: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остаз</a:t>
                      </a: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 - 1 победитель;</a:t>
                      </a:r>
                    </a:p>
                    <a:p>
                      <a:pPr algn="just"/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 III Всероссийский конкурс лучших практик в сфере национальных отношений: 4 участника, 1 лауреат;</a:t>
                      </a:r>
                    </a:p>
                    <a:p>
                      <a:pPr algn="just"/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5. </a:t>
                      </a:r>
                      <a:r>
                        <a:rPr lang="ru-RU" sz="160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Республикаский</a:t>
                      </a: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конкурс «</a:t>
                      </a:r>
                      <a:r>
                        <a:rPr lang="ru-RU" sz="160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Белем</a:t>
                      </a: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җәүһәрләре</a:t>
                      </a: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 (belem.ru)  - 1участник;</a:t>
                      </a:r>
                    </a:p>
                    <a:p>
                      <a:pPr algn="just"/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 XIII -  XV  Всемирный литературный конкурс «</a:t>
                      </a:r>
                      <a:r>
                        <a:rPr lang="ru-RU" sz="160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Әдәби</a:t>
                      </a:r>
                      <a:r>
                        <a:rPr lang="ru-RU" sz="160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марафон» -  23 финалиста (октябрь, 2020); 13 финалистов (январь, 2021);   37 финалистов (апрель, 2021).</a:t>
                      </a:r>
                    </a:p>
                    <a:p>
                      <a:endParaRPr lang="ru-RU" sz="1600" kern="1200" dirty="0" smtClean="0">
                        <a:solidFill>
                          <a:srgbClr val="C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0999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537" y="214313"/>
            <a:ext cx="8280920" cy="887412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Деятельность методических объединений учителей родного (татарского) языка и литературы</a:t>
            </a:r>
          </a:p>
        </p:txBody>
      </p:sp>
      <p:sp>
        <p:nvSpPr>
          <p:cNvPr id="31746" name="Содержимое 2"/>
          <p:cNvSpPr>
            <a:spLocks noGrp="1"/>
          </p:cNvSpPr>
          <p:nvPr>
            <p:ph idx="4294967295"/>
          </p:nvPr>
        </p:nvSpPr>
        <p:spPr>
          <a:xfrm>
            <a:off x="323528" y="1124744"/>
            <a:ext cx="8429625" cy="1285875"/>
          </a:xfrm>
        </p:spPr>
        <p:txBody>
          <a:bodyPr>
            <a:normAutofit lnSpcReduction="10000"/>
          </a:bodyPr>
          <a:lstStyle/>
          <a:p>
            <a:pPr marL="0" indent="0" algn="just" eaLnBrk="1" hangingPunct="1">
              <a:spcBef>
                <a:spcPct val="0"/>
              </a:spcBef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методические объединения ОО функционировали на основе годовых планов. Тематика методической работы объединений связана непосредственно с темой ММО. Заседания МО проводились ежеквартально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 eaLnBrk="1" hangingPunct="1">
              <a:spcBef>
                <a:spcPct val="0"/>
              </a:spcBef>
              <a:buNone/>
            </a:pPr>
            <a:endParaRPr lang="ru-RU" sz="2000" dirty="0" smtClean="0">
              <a:solidFill>
                <a:srgbClr val="C00000"/>
              </a:solidFill>
            </a:endParaRPr>
          </a:p>
          <a:p>
            <a:pPr marL="0" indent="0" algn="just" eaLnBrk="1" hangingPunct="1">
              <a:spcBef>
                <a:spcPct val="0"/>
              </a:spcBef>
              <a:buFont typeface="Arial" charset="0"/>
              <a:buNone/>
            </a:pPr>
            <a:endParaRPr lang="ru-RU" sz="2000" dirty="0" smtClean="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1722855"/>
              </p:ext>
            </p:extLst>
          </p:nvPr>
        </p:nvGraphicFramePr>
        <p:xfrm>
          <a:off x="395536" y="2348880"/>
          <a:ext cx="8215370" cy="4114800"/>
        </p:xfrm>
        <a:graphic>
          <a:graphicData uri="http://schemas.openxmlformats.org/drawingml/2006/table">
            <a:tbl>
              <a:tblPr firstRow="1" firstCol="1" bandRow="1"/>
              <a:tblGrid>
                <a:gridCol w="452222"/>
                <a:gridCol w="4516330"/>
                <a:gridCol w="1224136"/>
                <a:gridCol w="2022682"/>
              </a:tblGrid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Темы заседаний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Сроки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Место проведения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1993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«Нормативно-правовая грамотность и индивидуальная траектория профессионального развития учителей родного (татарского) языка и литературы»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24.08.2020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«Гимназия №5 ЗМР РТ»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1993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«Профессиональный стандарт  педагога и информационная компетентность»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r>
                        <a:rPr lang="en-US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.11.20</a:t>
                      </a:r>
                      <a:r>
                        <a:rPr lang="en-US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«Гимназия №3 ЗМР РТ»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5305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«Профессиональные компетенции педагога во внеурочной деятельности» 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14.01.2021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«Гимназия №10 ЗМР РТ»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9342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4.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Методические аспекты по подготовке обучающихся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 олимпиадам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государственной итоговой аттестации»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25.03.2021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«Гимназия №5 ЗМР РТ»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1993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5.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Анализ деятельности ММО по повышению качества образования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31.05.2021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«Гимназия №3 ЗМР РТ»</a:t>
                      </a:r>
                      <a:endParaRPr lang="ru-RU" sz="1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19567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8" y="1463389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r>
              <a:rPr lang="en-US" dirty="0"/>
              <a:t>3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85720" y="2786058"/>
            <a:ext cx="407196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Комиссия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при 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Президенте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Республики Татарстан </a:t>
            </a:r>
            <a:r>
              <a:rPr lang="ru-RU" sz="2000" b="1" dirty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вопросам сохранения и развития татарского </a:t>
            </a:r>
            <a:r>
              <a:rPr lang="ru-RU" sz="2000" b="1" dirty="0" smtClean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языка</a:t>
            </a:r>
            <a:endParaRPr lang="ru-RU" sz="20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57686" y="2786058"/>
            <a:ext cx="45005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Совет при Президенте </a:t>
            </a:r>
            <a:endParaRPr lang="ru-RU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Татарстан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ru-RU" sz="2000" b="1" dirty="0" smtClean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000" b="1" dirty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межнациональным и межконфессиональным </a:t>
            </a:r>
            <a:r>
              <a:rPr lang="ru-RU" sz="2000" b="1" dirty="0" smtClean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отношениям</a:t>
            </a:r>
            <a:endParaRPr lang="ru-RU" sz="2000" b="1" dirty="0">
              <a:solidFill>
                <a:srgbClr val="A824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32" y="4357694"/>
            <a:ext cx="2651527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4429132"/>
            <a:ext cx="2573312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428596" y="1285860"/>
            <a:ext cx="835824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q"/>
              <a:defRPr/>
            </a:pPr>
            <a:r>
              <a:rPr lang="ru-RU" sz="22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Указ </a:t>
            </a:r>
            <a:r>
              <a:rPr lang="ru-RU" sz="2200" b="1" dirty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Президента Республики Татарстан </a:t>
            </a:r>
            <a:r>
              <a:rPr lang="tt-RU" sz="22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tt-RU" sz="2200" b="1" dirty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УП-653  </a:t>
            </a:r>
            <a:r>
              <a:rPr lang="tt-RU" sz="2200" b="1" dirty="0" smtClean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об </a:t>
            </a:r>
            <a:r>
              <a:rPr lang="tt-RU" sz="2200" b="1" dirty="0">
                <a:solidFill>
                  <a:srgbClr val="1F497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объявлении 2021 года  </a:t>
            </a:r>
            <a:r>
              <a:rPr lang="tt-RU" sz="2200" b="1" dirty="0" smtClean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Годом </a:t>
            </a:r>
            <a:r>
              <a:rPr lang="tt-RU" sz="2200" b="1" dirty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родных языков </a:t>
            </a:r>
            <a:r>
              <a:rPr lang="tt-RU" sz="2200" b="1" dirty="0" smtClean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tt-RU" sz="2200" b="1" dirty="0">
                <a:solidFill>
                  <a:srgbClr val="A824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народного единства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285728"/>
            <a:ext cx="757242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57175" algn="ctr" defTabSz="685749">
              <a:lnSpc>
                <a:spcPct val="90000"/>
              </a:lnSpc>
              <a:tabLst>
                <a:tab pos="435769" algn="l"/>
                <a:tab pos="872729" algn="l"/>
                <a:tab pos="1308497" algn="l"/>
                <a:tab pos="1745456" algn="l"/>
                <a:tab pos="2181225" algn="l"/>
                <a:tab pos="2616994" algn="l"/>
                <a:tab pos="3053954" algn="l"/>
                <a:tab pos="3489722" algn="l"/>
                <a:tab pos="3926681" algn="l"/>
                <a:tab pos="4362450" algn="l"/>
                <a:tab pos="4798219" algn="l"/>
                <a:tab pos="5235179" algn="l"/>
                <a:tab pos="5670947" algn="l"/>
                <a:tab pos="6107906" algn="l"/>
                <a:tab pos="6543675" algn="l"/>
                <a:tab pos="6979444" algn="l"/>
              </a:tabLst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Государственная национальная политика Республики Татарстан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/>
          <a:srcRect r="56434"/>
          <a:stretch/>
        </p:blipFill>
        <p:spPr>
          <a:xfrm>
            <a:off x="8260245" y="0"/>
            <a:ext cx="883755" cy="9286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917907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9" y="1463400"/>
            <a:ext cx="8280920" cy="553588"/>
          </a:xfrm>
          <a:prstGeom prst="rect">
            <a:avLst/>
          </a:prstGeom>
        </p:spPr>
        <p:txBody>
          <a:bodyPr wrap="square" lIns="91034" tIns="45517" rIns="91034" bIns="45517">
            <a:spAutoFit/>
          </a:bodyPr>
          <a:lstStyle/>
          <a:p>
            <a:pPr algn="ctr" defTabSz="682604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68D59A3-A7DB-4126-B93E-2665077A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976" y="353320"/>
            <a:ext cx="5877296" cy="100206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НАЦИОНАЛЬНЫЙ СОСТАВ                                      в ОБРАЗОВАТЕЛЬНЫХ ОРГАНИЗАЦИЯХ</a:t>
            </a:r>
            <a:r>
              <a:rPr lang="ru-RU" sz="1800" dirty="0" smtClean="0">
                <a:solidFill>
                  <a:srgbClr val="002060"/>
                </a:solidFill>
              </a:rPr>
              <a:t/>
            </a:r>
            <a:br>
              <a:rPr lang="ru-RU" sz="1800" dirty="0" smtClean="0">
                <a:solidFill>
                  <a:srgbClr val="002060"/>
                </a:solidFill>
              </a:rPr>
            </a:br>
            <a:endParaRPr lang="ru-RU" sz="1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2199" y="122675"/>
            <a:ext cx="6006385" cy="461291"/>
          </a:xfrm>
          <a:prstGeom prst="rect">
            <a:avLst/>
          </a:prstGeom>
        </p:spPr>
        <p:txBody>
          <a:bodyPr wrap="square" lIns="91070" tIns="45535" rIns="91070" bIns="45535">
            <a:spAutoFit/>
          </a:bodyPr>
          <a:lstStyle/>
          <a:p>
            <a:pPr algn="ctr" defTabSz="910238">
              <a:defRPr/>
            </a:pP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0020" y="2202250"/>
            <a:ext cx="5956196" cy="461291"/>
          </a:xfrm>
          <a:prstGeom prst="rect">
            <a:avLst/>
          </a:prstGeom>
        </p:spPr>
        <p:txBody>
          <a:bodyPr wrap="square" lIns="91070" tIns="45535" rIns="91070" bIns="45535">
            <a:spAutoFit/>
          </a:bodyPr>
          <a:lstStyle/>
          <a:p>
            <a:pPr algn="just" defTabSz="910238">
              <a:defRPr/>
            </a:pPr>
            <a:r>
              <a:rPr lang="en-US" sz="2400" b="1" dirty="0">
                <a:solidFill>
                  <a:srgbClr val="A8246F"/>
                </a:solidFill>
              </a:rPr>
              <a:t> </a:t>
            </a:r>
            <a:endParaRPr lang="ru-RU" sz="1600" b="1" dirty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089493101"/>
              </p:ext>
            </p:extLst>
          </p:nvPr>
        </p:nvGraphicFramePr>
        <p:xfrm>
          <a:off x="142844" y="1928802"/>
          <a:ext cx="4143404" cy="4643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157032875"/>
              </p:ext>
            </p:extLst>
          </p:nvPr>
        </p:nvGraphicFramePr>
        <p:xfrm>
          <a:off x="4143372" y="1714488"/>
          <a:ext cx="4748538" cy="485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82199" y="1263345"/>
            <a:ext cx="31339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0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Дошкольное образование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48095" y="1283162"/>
            <a:ext cx="43577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Общеобразовательные </a:t>
            </a:r>
            <a:r>
              <a:rPr lang="ru-RU" sz="2000" b="1" dirty="0" smtClean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организации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flipH="1">
            <a:off x="8676456" y="6298639"/>
            <a:ext cx="2961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prstClr val="black">
                    <a:tint val="75000"/>
                  </a:prstClr>
                </a:solidFill>
              </a:rPr>
              <a:t>3</a:t>
            </a:r>
            <a:endParaRPr lang="ru-RU" sz="1200" dirty="0"/>
          </a:p>
        </p:txBody>
      </p:sp>
    </p:spTree>
    <p:extLst>
      <p:ext uri="{BB962C8B-B14F-4D97-AF65-F5344CB8AC3E}">
        <p14:creationId xmlns="" xmlns:p14="http://schemas.microsoft.com/office/powerpoint/2010/main" val="18248322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928662" y="428604"/>
            <a:ext cx="6744242" cy="1143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ОХВАТ </a:t>
            </a:r>
            <a:b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ОБУЧЕНИЕМ и ВОСПИТАНИЕМ </a:t>
            </a:r>
            <a:b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РОДНОМ ЯЗЫКЕ в ДЕТСКИХ САДАХ, %</a:t>
            </a:r>
            <a:b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19239830"/>
              </p:ext>
            </p:extLst>
          </p:nvPr>
        </p:nvGraphicFramePr>
        <p:xfrm>
          <a:off x="500034" y="4786322"/>
          <a:ext cx="8197267" cy="17677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97267"/>
              </a:tblGrid>
              <a:tr h="1304454">
                <a:tc>
                  <a:txBody>
                    <a:bodyPr/>
                    <a:lstStyle/>
                    <a:p>
                      <a:pPr algn="just"/>
                      <a:r>
                        <a:rPr lang="ru-RU" sz="2200" dirty="0" smtClean="0">
                          <a:solidFill>
                            <a:srgbClr val="253D7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районе 12 детских садов с обучением и воспитанием на татарском языке</a:t>
                      </a:r>
                      <a:r>
                        <a:rPr lang="ru-RU" sz="2200" baseline="0" dirty="0" smtClean="0">
                          <a:solidFill>
                            <a:srgbClr val="253D7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(18 групп).</a:t>
                      </a:r>
                      <a:endParaRPr lang="tt-RU" sz="2200" dirty="0" smtClean="0">
                        <a:solidFill>
                          <a:srgbClr val="253D75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tt-RU" sz="2200" dirty="0" smtClean="0">
                          <a:solidFill>
                            <a:srgbClr val="253D7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tt-RU" sz="2200" baseline="0" dirty="0" smtClean="0">
                          <a:solidFill>
                            <a:srgbClr val="253D7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t-RU" sz="2200" dirty="0" smtClean="0">
                          <a:solidFill>
                            <a:srgbClr val="253D7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русских детских садах района в 2021-20212</a:t>
                      </a:r>
                      <a:r>
                        <a:rPr lang="tt-RU" sz="2200" baseline="0" dirty="0" smtClean="0">
                          <a:solidFill>
                            <a:srgbClr val="253D7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у.г. </a:t>
                      </a:r>
                      <a:r>
                        <a:rPr lang="tt-RU" sz="2200" dirty="0" smtClean="0">
                          <a:solidFill>
                            <a:srgbClr val="253D7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откроются </a:t>
                      </a:r>
                      <a:r>
                        <a:rPr lang="tt-RU" sz="2200" baseline="0" dirty="0" smtClean="0">
                          <a:solidFill>
                            <a:srgbClr val="253D7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34</a:t>
                      </a:r>
                      <a:r>
                        <a:rPr lang="tt-RU" sz="2200" dirty="0" smtClean="0">
                          <a:solidFill>
                            <a:srgbClr val="253D7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татарских групп</a:t>
                      </a:r>
                      <a:r>
                        <a:rPr lang="tt-RU" sz="2200" baseline="0" dirty="0" smtClean="0">
                          <a:solidFill>
                            <a:srgbClr val="253D7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(2020-2021 у.г. – 27 групп)</a:t>
                      </a:r>
                    </a:p>
                    <a:p>
                      <a:pPr algn="just"/>
                      <a:r>
                        <a:rPr lang="tt-RU" sz="2200" baseline="0" dirty="0" smtClean="0">
                          <a:solidFill>
                            <a:srgbClr val="253D75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Охват в РТ- 53,2%</a:t>
                      </a:r>
                    </a:p>
                  </a:txBody>
                  <a:tcPr marT="45663" marB="4566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="" xmlns:p14="http://schemas.microsoft.com/office/powerpoint/2010/main" val="3686003893"/>
              </p:ext>
            </p:extLst>
          </p:nvPr>
        </p:nvGraphicFramePr>
        <p:xfrm>
          <a:off x="928662" y="1643050"/>
          <a:ext cx="7286676" cy="3016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61322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1419"/>
            <a:ext cx="8429652" cy="635813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Муниципальные образования с положительной динамикой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14881041"/>
              </p:ext>
            </p:extLst>
          </p:nvPr>
        </p:nvGraphicFramePr>
        <p:xfrm>
          <a:off x="894456" y="998600"/>
          <a:ext cx="5616625" cy="56352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40261">
                  <a:extLst>
                    <a:ext uri="{9D8B030D-6E8A-4147-A177-3AD203B41FA5}">
                      <a16:colId xmlns:a16="http://schemas.microsoft.com/office/drawing/2014/main" xmlns="" val="2974512231"/>
                    </a:ext>
                  </a:extLst>
                </a:gridCol>
                <a:gridCol w="1638182">
                  <a:extLst>
                    <a:ext uri="{9D8B030D-6E8A-4147-A177-3AD203B41FA5}">
                      <a16:colId xmlns:a16="http://schemas.microsoft.com/office/drawing/2014/main" xmlns="" val="791589424"/>
                    </a:ext>
                  </a:extLst>
                </a:gridCol>
                <a:gridCol w="1638182">
                  <a:extLst>
                    <a:ext uri="{9D8B030D-6E8A-4147-A177-3AD203B41FA5}">
                      <a16:colId xmlns:a16="http://schemas.microsoft.com/office/drawing/2014/main" xmlns="" val="3382328119"/>
                    </a:ext>
                  </a:extLst>
                </a:gridCol>
              </a:tblGrid>
              <a:tr h="6480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 район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endParaRPr lang="ru-RU" sz="2000" b="1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01.01.2021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endParaRPr lang="ru-RU" sz="2000" b="1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01.01.2020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66729281"/>
                  </a:ext>
                </a:extLst>
              </a:tr>
              <a:tr h="2883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Агрызский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35,5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29,5</a:t>
                      </a:r>
                      <a:endParaRPr lang="ru-RU" sz="20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06885663"/>
                  </a:ext>
                </a:extLst>
              </a:tr>
              <a:tr h="2883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Азнакаевский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47,4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44,0</a:t>
                      </a:r>
                      <a:endParaRPr lang="ru-RU" sz="20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62163160"/>
                  </a:ext>
                </a:extLst>
              </a:tr>
              <a:tr h="2883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Апастовский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92,4</a:t>
                      </a:r>
                      <a:endParaRPr lang="ru-RU" sz="20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38213885"/>
                  </a:ext>
                </a:extLst>
              </a:tr>
              <a:tr h="2883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Бугульминский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86,4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82,9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0766266"/>
                  </a:ext>
                </a:extLst>
              </a:tr>
              <a:tr h="2883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Буинский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36,2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28,1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87433149"/>
                  </a:ext>
                </a:extLst>
              </a:tr>
              <a:tr h="2883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1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Зеленодольский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28,6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23,1</a:t>
                      </a:r>
                      <a:endParaRPr lang="ru-RU" sz="20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49371097"/>
                  </a:ext>
                </a:extLst>
              </a:tr>
              <a:tr h="2883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Камско-</a:t>
                      </a:r>
                      <a:r>
                        <a:rPr lang="ru-RU" sz="2000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Устьинск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41,7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39,2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95666817"/>
                  </a:ext>
                </a:extLst>
              </a:tr>
              <a:tr h="2883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Лениногорский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40,8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38,6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86154529"/>
                  </a:ext>
                </a:extLst>
              </a:tr>
              <a:tr h="2883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Новошешминский</a:t>
                      </a:r>
                      <a:endParaRPr lang="ru-RU" sz="20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72,0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66,1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40679648"/>
                  </a:ext>
                </a:extLst>
              </a:tr>
              <a:tr h="2883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Нурлатский</a:t>
                      </a:r>
                      <a:endParaRPr lang="ru-RU" sz="20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53,4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49,7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60526374"/>
                  </a:ext>
                </a:extLst>
              </a:tr>
              <a:tr h="2883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Пестречинский</a:t>
                      </a:r>
                      <a:endParaRPr lang="ru-RU" sz="20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57,4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45,7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3491734"/>
                  </a:ext>
                </a:extLst>
              </a:tr>
              <a:tr h="2883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Р-Слободский</a:t>
                      </a:r>
                      <a:endParaRPr lang="ru-RU" sz="20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49,6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46,3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43999838"/>
                  </a:ext>
                </a:extLst>
              </a:tr>
              <a:tr h="2883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Сармановский</a:t>
                      </a:r>
                      <a:endParaRPr lang="ru-RU" sz="20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63,8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60,4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32786120"/>
                  </a:ext>
                </a:extLst>
              </a:tr>
              <a:tr h="2883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Спасский</a:t>
                      </a:r>
                      <a:endParaRPr lang="ru-RU" sz="20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48,3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22,6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22497356"/>
                  </a:ext>
                </a:extLst>
              </a:tr>
              <a:tr h="2883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Черемшанский</a:t>
                      </a:r>
                      <a:endParaRPr lang="ru-RU" sz="20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68,6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61,7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73446749"/>
                  </a:ext>
                </a:extLst>
              </a:tr>
              <a:tr h="2883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 Казань</a:t>
                      </a:r>
                      <a:endParaRPr lang="ru-RU" sz="20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49,0</a:t>
                      </a:r>
                      <a:endParaRPr lang="ru-RU" sz="20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45,6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5174" marR="5174" marT="68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1748203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22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5" y="4214362"/>
            <a:ext cx="2539939" cy="20229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/>
          <a:srcRect r="56434"/>
          <a:stretch/>
        </p:blipFill>
        <p:spPr>
          <a:xfrm>
            <a:off x="8188237" y="33343"/>
            <a:ext cx="955763" cy="9713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795460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000100" y="500042"/>
            <a:ext cx="6643733" cy="1143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ОХВАТ </a:t>
            </a:r>
            <a:b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ОБУЧЕНИЕМ и ВОСПИТАНИЕМ </a:t>
            </a:r>
            <a:b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РОДНОМ ЯЗЫКЕ в ШКОЛАХ, %</a:t>
            </a:r>
            <a:b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19239830"/>
              </p:ext>
            </p:extLst>
          </p:nvPr>
        </p:nvGraphicFramePr>
        <p:xfrm>
          <a:off x="428596" y="5000636"/>
          <a:ext cx="8197267" cy="1304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97267"/>
              </a:tblGrid>
              <a:tr h="130445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Охват обучением и воспитанием на родном (татарском) языке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Республике Татарстан – 46,66%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="" xmlns:p14="http://schemas.microsoft.com/office/powerpoint/2010/main" val="3686003893"/>
              </p:ext>
            </p:extLst>
          </p:nvPr>
        </p:nvGraphicFramePr>
        <p:xfrm>
          <a:off x="785786" y="1714488"/>
          <a:ext cx="7286676" cy="3016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61322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187624" y="328089"/>
            <a:ext cx="6313334" cy="1143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ВЫБОР ПРЕДМЕТА </a:t>
            </a:r>
            <a:b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«РОДНОЙ ЯЗЫК и ЛИТЕРАТУРА»,%</a:t>
            </a:r>
            <a:b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="" xmlns:p14="http://schemas.microsoft.com/office/powerpoint/2010/main" val="1543075703"/>
              </p:ext>
            </p:extLst>
          </p:nvPr>
        </p:nvGraphicFramePr>
        <p:xfrm>
          <a:off x="899592" y="1340768"/>
          <a:ext cx="7488832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61000396"/>
              </p:ext>
            </p:extLst>
          </p:nvPr>
        </p:nvGraphicFramePr>
        <p:xfrm>
          <a:off x="827584" y="4869160"/>
          <a:ext cx="7541420" cy="1648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41420"/>
              </a:tblGrid>
              <a:tr h="1648584">
                <a:tc>
                  <a:txBody>
                    <a:bodyPr/>
                    <a:lstStyle/>
                    <a:p>
                      <a:pPr algn="just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2020-2021 учебном</a:t>
                      </a:r>
                      <a:r>
                        <a:rPr lang="ru-RU" sz="2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году и</a:t>
                      </a: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 числа выбравших татарский язык изучали: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как родной  язык – 34,25% обучающихся;</a:t>
                      </a: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lang="en-US" sz="2200" b="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2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как государственный язык  - 65,75% обучающихся.</a:t>
                      </a:r>
                      <a:endParaRPr lang="ru-RU" sz="2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7605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69901" y="401638"/>
            <a:ext cx="7816876" cy="195579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 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Государственной программы 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охранение, изучение и развитие государственных языков Республики Татарстан и других языков в Республике Татарстан на 2014-2022 годы»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56394014"/>
              </p:ext>
            </p:extLst>
          </p:nvPr>
        </p:nvGraphicFramePr>
        <p:xfrm>
          <a:off x="3214678" y="2082660"/>
          <a:ext cx="3024336" cy="4418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/>
              </a:tblGrid>
              <a:tr h="44181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kern="1200" dirty="0" smtClean="0">
                          <a:solidFill>
                            <a:srgbClr val="660033"/>
                          </a:solidFill>
                          <a:effectLst/>
                          <a:latin typeface="Times New Roman"/>
                          <a:ea typeface="+mn-ea"/>
                        </a:rPr>
                        <a:t>Олимпиады </a:t>
                      </a:r>
                      <a:endParaRPr lang="ru-RU" sz="1200" dirty="0" smtClean="0">
                        <a:solidFill>
                          <a:srgbClr val="660033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kern="1200" dirty="0" smtClean="0">
                          <a:solidFill>
                            <a:srgbClr val="660033"/>
                          </a:solidFill>
                          <a:effectLst/>
                          <a:latin typeface="Times New Roman"/>
                          <a:ea typeface="+mn-ea"/>
                        </a:rPr>
                        <a:t> Конкурсы</a:t>
                      </a:r>
                      <a:endParaRPr lang="ru-RU" sz="1200" dirty="0" smtClean="0">
                        <a:solidFill>
                          <a:srgbClr val="660033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kern="1200" dirty="0" smtClean="0">
                          <a:solidFill>
                            <a:srgbClr val="660033"/>
                          </a:solidFill>
                          <a:effectLst/>
                          <a:latin typeface="Times New Roman"/>
                          <a:ea typeface="+mn-ea"/>
                        </a:rPr>
                        <a:t>Фестивали</a:t>
                      </a:r>
                      <a:endParaRPr lang="ru-RU" sz="1200" dirty="0" smtClean="0">
                        <a:solidFill>
                          <a:srgbClr val="660033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kern="1200" dirty="0" smtClean="0">
                          <a:solidFill>
                            <a:srgbClr val="660033"/>
                          </a:solidFill>
                          <a:effectLst/>
                          <a:latin typeface="Times New Roman"/>
                          <a:ea typeface="+mn-ea"/>
                        </a:rPr>
                        <a:t>Конференции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kern="1200" dirty="0" smtClean="0">
                          <a:solidFill>
                            <a:srgbClr val="660033"/>
                          </a:solidFill>
                          <a:effectLst/>
                          <a:latin typeface="Times New Roman"/>
                          <a:ea typeface="+mn-ea"/>
                        </a:rPr>
                        <a:t>Профильные лагеря</a:t>
                      </a:r>
                      <a:endParaRPr lang="ru-RU" sz="1200" dirty="0" smtClean="0">
                        <a:solidFill>
                          <a:srgbClr val="660033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kern="1200" dirty="0" smtClean="0">
                          <a:solidFill>
                            <a:srgbClr val="660033"/>
                          </a:solidFill>
                          <a:effectLst/>
                          <a:latin typeface="Times New Roman"/>
                          <a:ea typeface="+mn-ea"/>
                        </a:rPr>
                        <a:t>Профессиональные конкурсы</a:t>
                      </a:r>
                      <a:endParaRPr lang="ru-RU" sz="1200" dirty="0" smtClean="0">
                        <a:solidFill>
                          <a:srgbClr val="660033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kern="1200" dirty="0" smtClean="0">
                          <a:solidFill>
                            <a:srgbClr val="660033"/>
                          </a:solidFill>
                          <a:effectLst/>
                          <a:latin typeface="Times New Roman"/>
                          <a:ea typeface="+mn-ea"/>
                        </a:rPr>
                        <a:t>Научно-методическая работа</a:t>
                      </a:r>
                      <a:endParaRPr lang="ru-RU" sz="1200" dirty="0" smtClean="0">
                        <a:solidFill>
                          <a:srgbClr val="660033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kern="1200" dirty="0" smtClean="0">
                          <a:solidFill>
                            <a:srgbClr val="660033"/>
                          </a:solidFill>
                          <a:effectLst/>
                          <a:latin typeface="Times New Roman"/>
                          <a:ea typeface="+mn-ea"/>
                        </a:rPr>
                        <a:t>Методические семинары</a:t>
                      </a:r>
                      <a:endParaRPr lang="ru-RU" sz="22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63" marB="4566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3" name="Picture 5" descr="C:\Users\123\Downloads\print_5801987_420095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2071678"/>
            <a:ext cx="2115066" cy="1310134"/>
          </a:xfrm>
          <a:prstGeom prst="rect">
            <a:avLst/>
          </a:prstGeom>
          <a:noFill/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64" y="5085900"/>
            <a:ext cx="2157137" cy="1520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64" y="3500438"/>
            <a:ext cx="2135881" cy="1418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Рисунок 17" descr="F:\СОВЕЩАНИЕ 18.01.2021\ГОД РОДНЫХ ЯЗЫКОВ\ОТЧЕТ\ШКОЛЫ\Татары гим 3\Фото с конференции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5022515"/>
            <a:ext cx="2215926" cy="13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3528671"/>
            <a:ext cx="2215926" cy="1362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77646" y="-1"/>
            <a:ext cx="1766354" cy="655781"/>
          </a:xfrm>
          <a:prstGeom prst="rect">
            <a:avLst/>
          </a:prstGeom>
        </p:spPr>
      </p:pic>
      <p:pic>
        <p:nvPicPr>
          <p:cNvPr id="11" name="Picture 3" descr="C:\Users\User\Desktop\олимп зилэ.jpg"/>
          <p:cNvPicPr>
            <a:picLocks noGrp="1" noChangeAspect="1" noChangeArrowheads="1"/>
          </p:cNvPicPr>
          <p:nvPr>
            <p:ph idx="1"/>
          </p:nvPr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0596" y="2000919"/>
            <a:ext cx="2198240" cy="1380893"/>
          </a:xfrm>
          <a:noFill/>
        </p:spPr>
      </p:pic>
    </p:spTree>
    <p:extLst>
      <p:ext uri="{BB962C8B-B14F-4D97-AF65-F5344CB8AC3E}">
        <p14:creationId xmlns="" xmlns:p14="http://schemas.microsoft.com/office/powerpoint/2010/main" val="358221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214290"/>
            <a:ext cx="77867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творческого потенциала и  одаренности обучающихся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95644"/>
              </p:ext>
            </p:extLst>
          </p:nvPr>
        </p:nvGraphicFramePr>
        <p:xfrm>
          <a:off x="395536" y="1056360"/>
          <a:ext cx="6215106" cy="551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15106"/>
              </a:tblGrid>
              <a:tr h="5092049">
                <a:tc>
                  <a:txBody>
                    <a:bodyPr/>
                    <a:lstStyle/>
                    <a:p>
                      <a:pPr marL="400050" indent="-400050" algn="just">
                        <a:buAutoNum type="romanUcPeriod"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Конференции</a:t>
                      </a:r>
                      <a:endParaRPr lang="en-US" sz="2000" b="1" kern="1200" dirty="0" smtClean="0">
                        <a:solidFill>
                          <a:srgbClr val="C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1. 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III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Межрегиональные педагогические чтения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имени Ш.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Марджани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на базе ресурсного центра - МБДОУ «Детский сад общеразвивающего вида № 31 «Чишм</a:t>
                      </a:r>
                      <a:r>
                        <a:rPr lang="tt-RU" sz="16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ә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» ЗМР РТ» 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Распоряжение ИК ЗМР от 19.11.2020  №03-05-1159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);</a:t>
                      </a:r>
                      <a:endParaRPr lang="ru-RU" sz="1400" b="0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18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2.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VI</a:t>
                      </a:r>
                      <a:r>
                        <a:rPr lang="ru-RU" sz="1600" kern="18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 Межрегиональная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НПК «Татары, прославившие свой народ»  на базе МБОУ «Гимназия №3 ЗМР РТ» 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Распоряжение ИК ЗМР от 09.12.2020 №03-05-1246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);</a:t>
                      </a:r>
                      <a:endParaRPr lang="ru-RU" sz="1400" b="0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3.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VI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 Межрегиональные чтения имени А. Шамова на базе ресурсного центра - МБОУ «Гимназия №5 ЗМР РТ» 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Распоряжение ИК ЗМР от 26.01.2021 №03-05-67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);</a:t>
                      </a:r>
                      <a:endParaRPr lang="ru-RU" sz="1400" b="0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4. 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XIX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Международная (заочная) НИК имени К.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Насыри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 на базе МБОУ Гимназия №10 ЗМР РТ» 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Распоряжение ИК ЗМР от 25.01.2021 №03-05-56);</a:t>
                      </a:r>
                      <a:endParaRPr lang="ru-RU" sz="1400" b="0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5. 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VII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Межрегиональная (заочная) конференция «Горная сторона: история, культура и духовное наследие» на базе МБОУ «СОШ №16 с УИОП ЗМР РТ» 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Распоряжение ИК ЗМР от 19.02.2021 №03-05-190);</a:t>
                      </a:r>
                      <a:endParaRPr lang="ru-RU" sz="1400" b="0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i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. Межрегиональная конференция «Возрождение нации» на базе МБОУ «Лицей №14 ЗМР РТ» 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Распоряжение ИК ЗМР от 19.02.2021 №03-05-210).</a:t>
                      </a:r>
                      <a:endParaRPr lang="ru-RU" sz="1400" b="0" dirty="0" smtClean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indent="0" algn="just">
                        <a:buNone/>
                      </a:pPr>
                      <a:endParaRPr lang="ru-RU" sz="1600" b="1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312" y="912264"/>
            <a:ext cx="2019672" cy="1517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 descr="C:\Users\123\Desktop\ОТЧЕТЫ ГРЯиНЕ 2021\Отчет ГРЯ март\КН\1616855295883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39141" y="2429355"/>
            <a:ext cx="2019672" cy="144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123\Desktop\ОТЧЕТЫ ГРЯиНЕ 2021\Отчет ГРЯ март\IMG-20210310-WA006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5899" y="3873588"/>
            <a:ext cx="2041085" cy="13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869" y="5229200"/>
            <a:ext cx="1944216" cy="135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3476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2853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Методическое сопровождение развития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одаренности обучающихся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61841263"/>
              </p:ext>
            </p:extLst>
          </p:nvPr>
        </p:nvGraphicFramePr>
        <p:xfrm>
          <a:off x="428596" y="1142984"/>
          <a:ext cx="6520238" cy="5444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20238"/>
              </a:tblGrid>
              <a:tr h="5444512">
                <a:tc>
                  <a:txBody>
                    <a:bodyPr/>
                    <a:lstStyle/>
                    <a:p>
                      <a:pPr marL="514350" indent="-514350" algn="just">
                        <a:buAutoNum type="romanUcPeriod"/>
                      </a:pPr>
                      <a:r>
                        <a:rPr lang="ru-RU" sz="22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Конкурсы, фестивали</a:t>
                      </a:r>
                      <a:endParaRPr lang="en-US" sz="2200" b="1" kern="1200" dirty="0" smtClean="0">
                        <a:solidFill>
                          <a:srgbClr val="C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0" algn="just">
                        <a:spcAft>
                          <a:spcPts val="0"/>
                        </a:spcAft>
                        <a:buNone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 Муниципальный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этнокультурный фестиваль «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Мирас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- 2020», 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МБОУ «Лицей №14» ЗМР РТ 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Распоряжение ИК ЗМР от 22.10.2020 №03-05-1063);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Муниципальный конкурс «</a:t>
                      </a:r>
                      <a:r>
                        <a:rPr lang="ru-RU" sz="1600" b="1" i="0" baseline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Җәлил укулары</a:t>
                      </a:r>
                      <a:r>
                        <a:rPr lang="ru-RU" sz="1600" b="1" i="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», </a:t>
                      </a:r>
                      <a:r>
                        <a:rPr lang="ru-RU" sz="1600" b="0" i="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«Васильевская СОШ №3 ЗМР РТ» 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Распоряжение ИК ЗМР от 28.10.2021 №03-05-1088);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</a:t>
                      </a:r>
                      <a:r>
                        <a:rPr lang="ru-RU" sz="1600" b="1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</a:t>
                      </a: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униципальный фестиваль «</a:t>
                      </a:r>
                      <a:r>
                        <a:rPr lang="ru-RU" sz="1600" b="1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Сәләтле </a:t>
                      </a: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мозаика»</a:t>
                      </a:r>
                      <a:r>
                        <a:rPr lang="ru-RU" sz="16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МБОУ «СОШ №16 ЗМР РТ» 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Распоряжение ИК ЗМР от 18.11.2020</a:t>
                      </a:r>
                      <a:r>
                        <a:rPr lang="ru-RU" sz="1600" b="0" i="1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№03-05-1158);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</a:t>
                      </a:r>
                      <a:r>
                        <a:rPr lang="ru-RU" sz="1600" b="1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</a:t>
                      </a: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униципальный этап Республиканского детского кинофестиваля «Милли </a:t>
                      </a:r>
                      <a:r>
                        <a:rPr lang="ru-RU" sz="1600" b="1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мульт</a:t>
                      </a:r>
                      <a:r>
                        <a:rPr lang="en-US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fest</a:t>
                      </a: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 ,</a:t>
                      </a:r>
                      <a:r>
                        <a:rPr lang="ru-RU" sz="1600" b="1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МБОУ «Гимназия №5  ЗМР РТ» 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Распоряжение  ИК ЗМР от 15.12.2020 №03-05-1275);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5.</a:t>
                      </a:r>
                      <a:r>
                        <a:rPr lang="ru-RU" sz="1600" b="1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</a:t>
                      </a: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униципальный конкурс «</a:t>
                      </a:r>
                      <a:r>
                        <a:rPr lang="ru-RU" sz="1600" b="1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Муса</a:t>
                      </a: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tt-RU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Җәлил безнең йөрәкләрдә</a:t>
                      </a: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», </a:t>
                      </a:r>
                      <a:r>
                        <a:rPr lang="ru-RU" sz="16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МБДОУ «Детский сад №18 «Радуга» ЗМР РТ» 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Распоряжение  ИК ЗМР от 26.01.2021 №03-05-65.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6.</a:t>
                      </a:r>
                      <a:r>
                        <a:rPr lang="ru-RU" sz="1600" b="1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</a:t>
                      </a: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униципальный конкурс «Татар </a:t>
                      </a:r>
                      <a:r>
                        <a:rPr lang="ru-RU" sz="1600" b="1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малае</a:t>
                      </a: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ru-RU" sz="1600" b="1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татар</a:t>
                      </a: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кызчыгы</a:t>
                      </a: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- 2021»,</a:t>
                      </a:r>
                      <a:r>
                        <a:rPr lang="ru-RU" sz="1600" b="1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МБДОУ «Детский сад №11 «Антошка» ЗМР РТ» 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Распоряжение  ИК ЗМР от 27.01.2021 №03-05-73);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7.</a:t>
                      </a:r>
                      <a:r>
                        <a:rPr lang="ru-RU" sz="1600" b="1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</a:t>
                      </a: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униципальный этап  </a:t>
                      </a:r>
                      <a:r>
                        <a:rPr lang="en-US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IV</a:t>
                      </a: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Всероссийского конкурса «</a:t>
                      </a:r>
                      <a:r>
                        <a:rPr lang="ru-RU" sz="1600" b="1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Ак</a:t>
                      </a: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калфак</a:t>
                      </a: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»,</a:t>
                      </a:r>
                      <a:r>
                        <a:rPr lang="ru-RU" sz="1600" b="1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600" b="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Осиновская</a:t>
                      </a:r>
                      <a:r>
                        <a:rPr lang="ru-RU" sz="16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гимназия имени С.К. </a:t>
                      </a:r>
                      <a:r>
                        <a:rPr lang="ru-RU" sz="1600" b="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Гиматдинова</a:t>
                      </a:r>
                      <a:r>
                        <a:rPr lang="ru-RU" sz="16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ЗМР РТ 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16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Распоряжение  ИК ЗМР от 28.01.2021 №03-05-80);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350" y="2386075"/>
            <a:ext cx="1646448" cy="2192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 descr="C:\Со старого ПК_Роза  Абраровна\2018-2019 учебный год\КОНКУРСЫ\ТЕЛ АЧКЫЧЛАРЫ\14-03-2019_11-39-53\IMG_3514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807" y="4725145"/>
            <a:ext cx="1792840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Work\Downloads\1617266246777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807" y="1096960"/>
            <a:ext cx="1702184" cy="1289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67743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2853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Методическое сопровождение развития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одаренности обучающихся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61841263"/>
              </p:ext>
            </p:extLst>
          </p:nvPr>
        </p:nvGraphicFramePr>
        <p:xfrm>
          <a:off x="500034" y="1071547"/>
          <a:ext cx="8072494" cy="577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72494"/>
              </a:tblGrid>
              <a:tr h="5572164">
                <a:tc>
                  <a:txBody>
                    <a:bodyPr/>
                    <a:lstStyle/>
                    <a:p>
                      <a:pPr marL="514350" indent="-514350" algn="just">
                        <a:buAutoNum type="romanUcPeriod"/>
                      </a:pPr>
                      <a:r>
                        <a:rPr lang="ru-RU" sz="17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Конкурсы, фестивали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8. Муниципальный фестиваль языков, культур и детского творчества «Родной язык береги и люби, будь патриотом своей страны!»,</a:t>
                      </a:r>
                      <a:r>
                        <a:rPr lang="ru-RU" sz="1700" b="1" i="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700" b="0" i="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«СОШ №15 ЗМР РТ» </a:t>
                      </a:r>
                      <a:r>
                        <a:rPr lang="ru-RU" sz="17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17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Распоряжение ИК ЗМР от </a:t>
                      </a:r>
                      <a:r>
                        <a:rPr lang="en-US" sz="17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05</a:t>
                      </a:r>
                      <a:r>
                        <a:rPr lang="ru-RU" sz="17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.02.2021 №03-05-</a:t>
                      </a:r>
                      <a:r>
                        <a:rPr lang="en-US" sz="17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135</a:t>
                      </a:r>
                      <a:r>
                        <a:rPr lang="ru-RU" sz="17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);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9. Муниципальный фестиваль традиционного народного творчества «Фольклорно-обрядовые традиции народов Поволжья»,  </a:t>
                      </a:r>
                      <a:r>
                        <a:rPr lang="ru-RU" sz="17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МБОУ «Лицей №14» ЗМР РТ  </a:t>
                      </a:r>
                      <a:r>
                        <a:rPr lang="ru-RU" sz="17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17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Распоряжение ИК ЗМР от 19.02.2021 №03-05-205);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i="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10. Муниципальный конкурс «Тукай </a:t>
                      </a:r>
                      <a:r>
                        <a:rPr lang="ru-RU" sz="1700" b="1" i="0" baseline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укулары</a:t>
                      </a:r>
                      <a:r>
                        <a:rPr lang="ru-RU" sz="1700" b="1" i="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», </a:t>
                      </a:r>
                      <a:r>
                        <a:rPr lang="ru-RU" sz="1700" b="0" i="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700" b="0" i="0" baseline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Айшинская</a:t>
                      </a:r>
                      <a:r>
                        <a:rPr lang="ru-RU" sz="1700" b="0" i="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СОШ ЗМР РТ»  </a:t>
                      </a:r>
                      <a:r>
                        <a:rPr lang="ru-RU" sz="17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17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Распоряжение ИК ЗМР от 26.02.2021 №03-05-257);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11.</a:t>
                      </a:r>
                      <a:r>
                        <a:rPr lang="ru-RU" sz="1700" b="1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</a:t>
                      </a:r>
                      <a:r>
                        <a:rPr lang="ru-RU" sz="17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униципальный конкурс школьных театров ,</a:t>
                      </a:r>
                      <a:r>
                        <a:rPr lang="ru-RU" sz="1700" b="1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7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700" b="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Молвинская</a:t>
                      </a:r>
                      <a:r>
                        <a:rPr lang="ru-RU" sz="17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ООШ ЗМР РТ </a:t>
                      </a:r>
                      <a:r>
                        <a:rPr lang="ru-RU" sz="17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17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Распоряжение ИК ЗМР от 09.03.2021 №03-05-322);</a:t>
                      </a:r>
                    </a:p>
                    <a:p>
                      <a:pPr marL="514350" marR="0" indent="-5143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12. </a:t>
                      </a:r>
                      <a:r>
                        <a:rPr lang="en-US" sz="17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 </a:t>
                      </a:r>
                      <a:r>
                        <a:rPr lang="ru-RU" sz="17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Муниципальный конкурс-фестиваль «Тукай </a:t>
                      </a:r>
                      <a:r>
                        <a:rPr lang="ru-RU" sz="17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мирасы</a:t>
                      </a:r>
                      <a:r>
                        <a:rPr lang="ru-RU" sz="17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», </a:t>
                      </a:r>
                      <a:r>
                        <a:rPr lang="ru-RU" sz="17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«Прогимназия</a:t>
                      </a:r>
                      <a:r>
                        <a:rPr lang="ru-RU" sz="1700" b="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7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№10 «Созвездие» (</a:t>
                      </a:r>
                      <a:r>
                        <a:rPr lang="ru-RU" sz="17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Распоряжение ИК ЗМР от 11.03.2021 №03-05-336);</a:t>
                      </a:r>
                    </a:p>
                    <a:p>
                      <a:pPr marL="514350" marR="0" indent="-5143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13. Муниципальный фестиваль «</a:t>
                      </a:r>
                      <a:r>
                        <a:rPr lang="ru-RU" sz="1700" b="1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Әй</a:t>
                      </a:r>
                      <a:r>
                        <a:rPr lang="ru-RU" sz="17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гитара, </a:t>
                      </a:r>
                      <a:r>
                        <a:rPr lang="ru-RU" sz="1700" b="1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әй, </a:t>
                      </a:r>
                      <a:r>
                        <a:rPr lang="ru-RU" sz="17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гитара! </a:t>
                      </a:r>
                      <a:r>
                        <a:rPr lang="ru-RU" sz="1700" b="1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Чыңлап </a:t>
                      </a:r>
                      <a:r>
                        <a:rPr lang="ru-RU" sz="17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тора </a:t>
                      </a:r>
                      <a:r>
                        <a:rPr lang="ru-RU" sz="1700" b="1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кыллары</a:t>
                      </a:r>
                      <a:r>
                        <a:rPr lang="ru-RU" sz="17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МБОУ «СОШ №16 ЗМР РТ» </a:t>
                      </a:r>
                      <a:r>
                        <a:rPr lang="ru-RU" sz="17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17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Распоряжение ИК ЗМР от 24.03.2021 №03-05-401);</a:t>
                      </a:r>
                    </a:p>
                    <a:p>
                      <a:pPr marL="514350" marR="0" indent="-5143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14. Муниципальный марафон «Поэтический</a:t>
                      </a:r>
                      <a:r>
                        <a:rPr lang="ru-RU" sz="17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мир Тукая</a:t>
                      </a:r>
                      <a:r>
                        <a:rPr lang="ru-RU" sz="17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», </a:t>
                      </a:r>
                      <a:r>
                        <a:rPr lang="ru-RU" sz="17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«Прогимназия №10 «Созвездие» (</a:t>
                      </a:r>
                      <a:r>
                        <a:rPr lang="ru-RU" sz="17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Распоряжение ИК ЗМР от 31.03.2021 №03-05-432;</a:t>
                      </a:r>
                    </a:p>
                    <a:p>
                      <a:pPr marL="514350" marR="0" indent="-5143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7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15. Муниципал</a:t>
                      </a:r>
                      <a:r>
                        <a:rPr lang="ru-RU" sz="1700" b="1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ь</a:t>
                      </a:r>
                      <a:r>
                        <a:rPr lang="tt-RU" sz="17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ное мероприятие </a:t>
                      </a:r>
                      <a:r>
                        <a:rPr lang="ru-RU" sz="17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«Мин</a:t>
                      </a:r>
                      <a:r>
                        <a:rPr lang="ru-RU" sz="1700" b="1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700" b="1" kern="1200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татарча</a:t>
                      </a:r>
                      <a:r>
                        <a:rPr lang="ru-RU" sz="1700" b="1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700" b="1" kern="1200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сөйләшәм</a:t>
                      </a:r>
                      <a:r>
                        <a:rPr lang="ru-RU" sz="17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!»,   </a:t>
                      </a:r>
                      <a:r>
                        <a:rPr lang="ru-RU" sz="17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МБОУ «Лицей №1 ЗМР РТ </a:t>
                      </a:r>
                      <a:r>
                        <a:rPr lang="ru-RU" sz="17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 </a:t>
                      </a:r>
                      <a:r>
                        <a:rPr lang="ru-RU" sz="17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17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Распоряжение ИК ЗМР от 01.04.2021 №03-05-441);</a:t>
                      </a:r>
                    </a:p>
                    <a:p>
                      <a:pPr marL="514350" marR="0" indent="-5143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i="1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7743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2853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Методическое сопровождение развития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одаренности обучающихся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61841263"/>
              </p:ext>
            </p:extLst>
          </p:nvPr>
        </p:nvGraphicFramePr>
        <p:xfrm>
          <a:off x="500034" y="1214422"/>
          <a:ext cx="8143932" cy="5429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43932"/>
              </a:tblGrid>
              <a:tr h="5429288">
                <a:tc>
                  <a:txBody>
                    <a:bodyPr/>
                    <a:lstStyle/>
                    <a:p>
                      <a:pPr marL="514350" indent="-514350" algn="just">
                        <a:buAutoNum type="romanUcPeriod"/>
                      </a:pPr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Конкурсы, фестивали</a:t>
                      </a:r>
                    </a:p>
                    <a:p>
                      <a:pPr marL="514350" marR="0" indent="-5143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16.</a:t>
                      </a:r>
                      <a:r>
                        <a:rPr lang="ru-RU" sz="1700" b="1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</a:t>
                      </a:r>
                      <a:r>
                        <a:rPr lang="ru-RU" sz="17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униципальный фестиваль национальных культур «Мир без границ», </a:t>
                      </a:r>
                      <a:r>
                        <a:rPr lang="ru-RU" sz="17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МБОУ «Лицей имени В.В. Карпова» </a:t>
                      </a:r>
                      <a:r>
                        <a:rPr lang="ru-RU" sz="17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17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Распоряжение ИК ЗМР от 07.04.2021 №03-05-471);</a:t>
                      </a:r>
                    </a:p>
                    <a:p>
                      <a:pPr marL="514350" marR="0" indent="-5143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17. </a:t>
                      </a:r>
                      <a:r>
                        <a:rPr lang="ru-RU" sz="1700" b="1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Муниципльное</a:t>
                      </a:r>
                      <a:r>
                        <a:rPr lang="ru-RU" sz="17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мероприятие «Пушкин и Тукай», </a:t>
                      </a:r>
                      <a:r>
                        <a:rPr lang="ru-RU" sz="17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МБОУ «Лицей им.</a:t>
                      </a:r>
                      <a:r>
                        <a:rPr lang="ru-RU" sz="1700" b="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7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А.С. Пушкина ЗМР РТ» </a:t>
                      </a:r>
                      <a:r>
                        <a:rPr lang="ru-RU" sz="17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17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Распоряжение ИК ЗМР от 12.04.2021 №03-05-492);</a:t>
                      </a:r>
                    </a:p>
                    <a:p>
                      <a:pPr marL="514350" marR="0" indent="-5143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i="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18. Муниципальный</a:t>
                      </a:r>
                      <a:r>
                        <a:rPr lang="ru-RU" sz="1700" b="1" i="0" kern="12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праздник поэзии «Тукай», </a:t>
                      </a:r>
                      <a:r>
                        <a:rPr lang="ru-RU" sz="1700" b="0" i="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МБОУ «СОШ №11 ЗМР РТ»,  МБОУ «СОШ №15 ЗМР РТ» </a:t>
                      </a:r>
                      <a:r>
                        <a:rPr lang="ru-RU" sz="17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17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Распоряжение ИК ЗМР от 12.04.2021 №03-05-493);</a:t>
                      </a:r>
                      <a:endParaRPr lang="ru-RU" sz="17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514350" indent="-514350" algn="just">
                        <a:buNone/>
                      </a:pPr>
                      <a:r>
                        <a:rPr lang="ru-RU" sz="1700" b="1" i="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19. М</a:t>
                      </a:r>
                      <a:r>
                        <a:rPr lang="ru-RU" sz="17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униципальный </a:t>
                      </a:r>
                      <a:r>
                        <a:rPr lang="ru-RU" sz="17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конкурс проектных работ «</a:t>
                      </a:r>
                      <a:r>
                        <a:rPr lang="tt-RU" sz="17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Туган тел хәзинәләре</a:t>
                      </a:r>
                      <a:r>
                        <a:rPr lang="ru-RU" sz="17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»,  </a:t>
                      </a:r>
                      <a:r>
                        <a:rPr lang="ru-RU" sz="17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МБОУ «СОШ </a:t>
                      </a:r>
                      <a:r>
                        <a:rPr lang="tt-RU" sz="17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№4 ЗМР  РТ</a:t>
                      </a:r>
                      <a:r>
                        <a:rPr lang="ru-RU" sz="17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 </a:t>
                      </a:r>
                      <a:r>
                        <a:rPr lang="ru-RU" sz="17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17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Распоряжение  ИК ЗМР от 14.04.2021 №03-05-513);</a:t>
                      </a:r>
                      <a:endParaRPr lang="en-US" sz="1700" b="1" kern="1200" dirty="0" smtClean="0">
                        <a:solidFill>
                          <a:srgbClr val="C0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700" b="1" i="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20.</a:t>
                      </a:r>
                      <a:r>
                        <a:rPr lang="ru-RU" sz="1700" b="1" i="0" kern="12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</a:t>
                      </a:r>
                      <a:r>
                        <a:rPr lang="ru-RU" sz="17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униципальный </a:t>
                      </a:r>
                      <a:r>
                        <a:rPr lang="ru-RU" sz="17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конкурс </a:t>
                      </a:r>
                      <a:r>
                        <a:rPr lang="tt-RU" sz="17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чт</a:t>
                      </a:r>
                      <a:r>
                        <a:rPr lang="ru-RU" sz="1700" b="1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ецов</a:t>
                      </a:r>
                      <a:r>
                        <a:rPr lang="ru-RU" sz="17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</a:t>
                      </a:r>
                      <a:r>
                        <a:rPr lang="ru-RU" sz="1700" b="1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Сугыш</a:t>
                      </a:r>
                      <a:r>
                        <a:rPr lang="ru-RU" sz="17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700" b="1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турында</a:t>
                      </a:r>
                      <a:r>
                        <a:rPr lang="ru-RU" sz="17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700" b="1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шигырьләр теленд</a:t>
                      </a:r>
                      <a:r>
                        <a:rPr lang="tt-RU" sz="17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ә </a:t>
                      </a:r>
                      <a:r>
                        <a:rPr lang="ru-RU" sz="1700" b="1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сөйлибез»,  </a:t>
                      </a:r>
                      <a:r>
                        <a:rPr lang="ru-RU" sz="17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МБОУ «СОШ </a:t>
                      </a:r>
                      <a:r>
                        <a:rPr lang="tt-RU" sz="17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№4 ЗМР  РТ</a:t>
                      </a:r>
                      <a:r>
                        <a:rPr lang="ru-RU" sz="17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 </a:t>
                      </a:r>
                      <a:r>
                        <a:rPr lang="ru-RU" sz="17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17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Распоряжение  ИК ЗМР от 15.04.2021 №03-05-517;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None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21.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IV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Межрегиональный конкурс «Тел </a:t>
                      </a: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ачкычлары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 на базе  МБОУ </a:t>
                      </a:r>
                      <a:r>
                        <a:rPr lang="ru-RU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«Прогимназия №10 «Созвездие» (</a:t>
                      </a:r>
                      <a:r>
                        <a:rPr lang="ru-RU" sz="18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Распоряжение ИК ЗМР от 22.01.2021 №03-05-54);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None/>
                      </a:pPr>
                      <a:r>
                        <a:rPr lang="ru-RU" sz="1800" b="1" i="0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22.</a:t>
                      </a:r>
                      <a:r>
                        <a:rPr lang="ru-RU" sz="1800" b="1" i="0" kern="12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IV </a:t>
                      </a: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Межрегиональный фестиваль-конкурс «</a:t>
                      </a:r>
                      <a:r>
                        <a:rPr lang="ru-RU" sz="1800" b="1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Уйнагыз</a:t>
                      </a: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гармуннар</a:t>
                      </a: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!», </a:t>
                      </a:r>
                      <a:r>
                        <a:rPr lang="ru-RU" sz="1800" b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МБОУ «Лицей №1 ЗМР РТ </a:t>
                      </a: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 </a:t>
                      </a:r>
                      <a:r>
                        <a:rPr lang="ru-RU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</a:t>
                      </a:r>
                      <a:r>
                        <a:rPr lang="ru-RU" sz="1800" b="0" i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Распоряжение ИК ЗМР от 05.04.2021 №03-05-454).</a:t>
                      </a:r>
                      <a:endParaRPr lang="ru-RU" sz="1700" b="0" i="1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7743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8" y="1463389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0" marR="0" lvl="0" indent="0" algn="ctr" defTabSz="6857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539552" y="417914"/>
            <a:ext cx="7173156" cy="143243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Государственные программы Республики Татарстан </a:t>
            </a:r>
          </a:p>
          <a:p>
            <a:pPr>
              <a:defRPr/>
            </a:pPr>
            <a:r>
              <a:rPr lang="ru-RU" sz="23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в сфере государственной национальной политики</a:t>
            </a:r>
            <a:endParaRPr lang="ru-RU" sz="23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1472" y="1500174"/>
            <a:ext cx="792096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b="1" dirty="0">
                <a:solidFill>
                  <a:srgbClr val="A8246E"/>
                </a:solidFill>
                <a:latin typeface="Times New Roman" pitchFamily="18" charset="0"/>
                <a:cs typeface="Times New Roman" pitchFamily="18" charset="0"/>
              </a:rPr>
              <a:t>Сохранение, изучение и развитие государственных языков </a:t>
            </a:r>
            <a:r>
              <a:rPr lang="ru-RU" sz="2200" b="1" dirty="0" smtClean="0">
                <a:solidFill>
                  <a:srgbClr val="A8246E"/>
                </a:solidFill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2200" b="1" dirty="0">
                <a:solidFill>
                  <a:srgbClr val="A8246E"/>
                </a:solidFill>
                <a:latin typeface="Times New Roman" pitchFamily="18" charset="0"/>
                <a:cs typeface="Times New Roman" pitchFamily="18" charset="0"/>
              </a:rPr>
              <a:t>Татарстан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других языков в Республике Татарстан на 2014 –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годы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Ведомственная  целевая программа «Русский язык в Татарстане» на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2022 годы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Государственная программа Республики Татарстан </a:t>
            </a:r>
            <a:r>
              <a:rPr lang="ru-RU" sz="2200" b="1" dirty="0">
                <a:solidFill>
                  <a:srgbClr val="A8246E"/>
                </a:solidFill>
                <a:latin typeface="Times New Roman" pitchFamily="18" charset="0"/>
                <a:cs typeface="Times New Roman" pitchFamily="18" charset="0"/>
              </a:rPr>
              <a:t>«Сохранение национальной идентичности татарского народа (2014-2022 годы)» </a:t>
            </a:r>
            <a:endParaRPr lang="ru-RU" sz="2200" b="1" dirty="0" smtClean="0">
              <a:solidFill>
                <a:srgbClr val="A8246E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200" b="1" dirty="0">
              <a:solidFill>
                <a:srgbClr val="A8246E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Государственная программа Республики Татарстан </a:t>
            </a:r>
            <a:r>
              <a:rPr lang="ru-RU" sz="2200" b="1" dirty="0">
                <a:solidFill>
                  <a:srgbClr val="A8246E"/>
                </a:solidFill>
                <a:latin typeface="Times New Roman" pitchFamily="18" charset="0"/>
                <a:cs typeface="Times New Roman" pitchFamily="18" charset="0"/>
              </a:rPr>
              <a:t>«Реализация государственной национальной политики в Республике Татарстан на 2014-2022 годы» </a:t>
            </a:r>
            <a:endParaRPr lang="ru-RU" sz="2200" b="1" dirty="0" smtClean="0">
              <a:solidFill>
                <a:srgbClr val="A824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r>
              <a:rPr lang="en-US" dirty="0"/>
              <a:t>3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2708" y="12374"/>
            <a:ext cx="1406746" cy="11217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114151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05453827"/>
              </p:ext>
            </p:extLst>
          </p:nvPr>
        </p:nvGraphicFramePr>
        <p:xfrm>
          <a:off x="500035" y="285728"/>
          <a:ext cx="8104414" cy="61345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05237"/>
                <a:gridCol w="2607507"/>
                <a:gridCol w="2991670"/>
              </a:tblGrid>
              <a:tr h="1055040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Достижения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4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 профессионал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ь</a:t>
                      </a:r>
                      <a:r>
                        <a:rPr lang="tt-RU" sz="24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ных конкурсах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794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Всероссийский конкурс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«Лучший учитель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татарского</a:t>
                      </a:r>
                      <a:r>
                        <a:rPr lang="ru-RU" sz="1800" b="1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языка и литературы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 </a:t>
                      </a:r>
                      <a:r>
                        <a:rPr lang="ru-RU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победитель муниципального,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участник зонального этапов</a:t>
                      </a:r>
                      <a:endParaRPr lang="ru-RU" sz="1800" b="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Гатауллин</a:t>
                      </a:r>
                      <a:r>
                        <a:rPr lang="ru-RU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Р.Р. </a:t>
                      </a:r>
                      <a:endParaRPr lang="ru-RU" sz="1800" b="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«Гимназия </a:t>
                      </a:r>
                      <a:r>
                        <a:rPr lang="ru-RU" sz="1800" b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r>
                        <a:rPr lang="ru-RU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ЗМР РТ»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Победитель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Республиканского конкурса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800" b="1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Авыл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укытучысы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Закирова А.Ш.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«Татарско-Танаевская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СОШ ЗМР РТ»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Победители Гранта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«Поддержка педагогических работников, осуществляющих преподавание на родном татарском языке»: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Сафиуллина Р.Р.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«Гимназия №3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ЗМР РТ»,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Закирова А.Ш.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Татарско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Танаевская СОШ ЗМР РТ»,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Гатауллина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Г.Р.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Осиновская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180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 имени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С.К. </a:t>
                      </a: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Гиматдинова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ЗМР РТ»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057" name="Рисунок 3" descr="162462549507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91" y="4509120"/>
            <a:ext cx="2399731" cy="1944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Рисунок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123" y="3789040"/>
            <a:ext cx="2448272" cy="20749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17238" y="0"/>
            <a:ext cx="1766354" cy="6557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4798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35211" y="223178"/>
            <a:ext cx="8229600" cy="1143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ОДАРЁННОСТИ ОБУЧАЮЩИХСЯ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Динамика изменения количества победителей и призёров  олимпиад по татарскому языку и литературе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28596" y="1357298"/>
          <a:ext cx="8286808" cy="5279638"/>
        </p:xfrm>
        <a:graphic>
          <a:graphicData uri="http://schemas.openxmlformats.org/drawingml/2006/table">
            <a:tbl>
              <a:tblPr/>
              <a:tblGrid>
                <a:gridCol w="3465392"/>
                <a:gridCol w="1205354"/>
                <a:gridCol w="1205354"/>
                <a:gridCol w="1205354"/>
                <a:gridCol w="1205354"/>
              </a:tblGrid>
              <a:tr h="1805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Олимпиад</a:t>
                      </a:r>
                      <a:r>
                        <a:rPr lang="tt-RU" sz="1800" b="1" kern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алар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2017/2018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2018/2019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45" marR="6745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2019/2020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2020-2021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5427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500" kern="1200" dirty="0">
                          <a:latin typeface="Times New Roman"/>
                          <a:ea typeface="Times New Roman"/>
                          <a:cs typeface="Times New Roman"/>
                        </a:rPr>
                        <a:t>Татар теленнән Халыкара олимпиада (8 - 11 сыйныфлар)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70179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500" kern="1200" dirty="0">
                          <a:latin typeface="Times New Roman"/>
                          <a:ea typeface="Times New Roman"/>
                          <a:cs typeface="Times New Roman"/>
                        </a:rPr>
                        <a:t>Туган телдә белем бирүче мәктәпләр арасында рус теленнән Халыкара олимпиада (8, 10 сыйныфлар)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5427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500" kern="1200" dirty="0">
                          <a:latin typeface="Times New Roman"/>
                          <a:ea typeface="Times New Roman"/>
                          <a:cs typeface="Times New Roman"/>
                        </a:rPr>
                        <a:t>Татар теленнән Регионара олимпиада (9 - 11 сыйныфлар)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2803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500" kern="1200" dirty="0">
                          <a:latin typeface="Times New Roman"/>
                          <a:ea typeface="Times New Roman"/>
                          <a:cs typeface="Times New Roman"/>
                        </a:rPr>
                        <a:t>Татар теле һәм әдәбият фәннәре буенча Республика олимпиадасы  (4 - 11 сыйныфлар)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2803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500" kern="1200" dirty="0">
                          <a:latin typeface="Times New Roman"/>
                          <a:ea typeface="Times New Roman"/>
                          <a:cs typeface="Times New Roman"/>
                        </a:rPr>
                        <a:t>Татар теленнән Республика олимпиадасы, Республика олимпиада үзәге (1-7сыйныфлар)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latin typeface="Times New Roman"/>
                          <a:ea typeface="Times New Roman"/>
                          <a:cs typeface="Times New Roman"/>
                        </a:rPr>
                        <a:t>53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>
                          <a:latin typeface="Times New Roman"/>
                          <a:ea typeface="Times New Roman"/>
                          <a:cs typeface="Times New Roman"/>
                        </a:rPr>
                        <a:t>29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</a:t>
                      </a:r>
                      <a:endParaRPr lang="ru-RU" sz="1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52803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500" kern="1200" dirty="0">
                          <a:latin typeface="Times New Roman"/>
                          <a:ea typeface="Times New Roman"/>
                          <a:cs typeface="Times New Roman"/>
                        </a:rPr>
                        <a:t>Татар теленнән Республика олимпиадасы</a:t>
                      </a:r>
                      <a:r>
                        <a:rPr lang="ru-RU" sz="1500" kern="1200" dirty="0">
                          <a:latin typeface="Times New Roman"/>
                          <a:ea typeface="Times New Roman"/>
                          <a:cs typeface="Times New Roman"/>
                        </a:rPr>
                        <a:t>« </a:t>
                      </a:r>
                      <a:r>
                        <a:rPr lang="en-US" sz="1500" kern="1200" dirty="0" err="1">
                          <a:latin typeface="Times New Roman"/>
                          <a:ea typeface="Times New Roman"/>
                          <a:cs typeface="Times New Roman"/>
                        </a:rPr>
                        <a:t>WinKid</a:t>
                      </a:r>
                      <a:r>
                        <a:rPr lang="ru-RU" sz="1500" kern="1200" dirty="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r>
                        <a:rPr lang="tt-RU" sz="1500" kern="1200" dirty="0"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500" kern="1200" dirty="0">
                          <a:latin typeface="Times New Roman"/>
                          <a:ea typeface="Times New Roman"/>
                          <a:cs typeface="Times New Roman"/>
                        </a:rPr>
                        <a:t>КФУ </a:t>
                      </a:r>
                      <a:r>
                        <a:rPr lang="tt-RU" sz="1500" kern="1200" dirty="0">
                          <a:latin typeface="Times New Roman"/>
                          <a:ea typeface="Times New Roman"/>
                          <a:cs typeface="Times New Roman"/>
                        </a:rPr>
                        <a:t>    (2-8 сыйныфлар)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5427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500" kern="1400" dirty="0">
                          <a:latin typeface="Times New Roman"/>
                          <a:ea typeface="Times New Roman"/>
                          <a:cs typeface="Times New Roman"/>
                        </a:rPr>
                        <a:t>Всероссийская олимпиада по татарскому языку “Туган тел”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 dirty="0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5427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500" kern="1400" dirty="0">
                          <a:latin typeface="Times New Roman"/>
                          <a:ea typeface="Times New Roman"/>
                          <a:cs typeface="Times New Roman"/>
                        </a:rPr>
                        <a:t>Республиканская олимпиада “Сэлэт-Олимп”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4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805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500" b="1" kern="1200" dirty="0">
                          <a:latin typeface="Times New Roman"/>
                          <a:ea typeface="Times New Roman"/>
                          <a:cs typeface="Times New Roman"/>
                        </a:rPr>
                        <a:t>Барысы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latin typeface="Times New Roman"/>
                          <a:ea typeface="Times New Roman"/>
                          <a:cs typeface="Times New Roman"/>
                        </a:rPr>
                        <a:t>66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400" dirty="0"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21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67" marR="48567" marT="67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97605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0585"/>
            <a:ext cx="8929718" cy="442333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Республиканские олимпиады </a:t>
            </a: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татарскому языку и литературе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28754242"/>
              </p:ext>
            </p:extLst>
          </p:nvPr>
        </p:nvGraphicFramePr>
        <p:xfrm>
          <a:off x="500034" y="714356"/>
          <a:ext cx="8072494" cy="5218796"/>
        </p:xfrm>
        <a:graphic>
          <a:graphicData uri="http://schemas.openxmlformats.org/drawingml/2006/table">
            <a:tbl>
              <a:tblPr firstRow="1" firstCol="1" bandRow="1"/>
              <a:tblGrid>
                <a:gridCol w="1500198">
                  <a:extLst>
                    <a:ext uri="{9D8B030D-6E8A-4147-A177-3AD203B41FA5}">
                      <a16:colId xmlns:a16="http://schemas.microsoft.com/office/drawing/2014/main" xmlns="" val="449314184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xmlns="" val="1466329294"/>
                    </a:ext>
                  </a:extLst>
                </a:gridCol>
                <a:gridCol w="500066">
                  <a:extLst>
                    <a:ext uri="{9D8B030D-6E8A-4147-A177-3AD203B41FA5}">
                      <a16:colId xmlns:a16="http://schemas.microsoft.com/office/drawing/2014/main" xmlns="" val="3916221349"/>
                    </a:ext>
                  </a:extLst>
                </a:gridCol>
                <a:gridCol w="1571636">
                  <a:extLst>
                    <a:ext uri="{9D8B030D-6E8A-4147-A177-3AD203B41FA5}">
                      <a16:colId xmlns:a16="http://schemas.microsoft.com/office/drawing/2014/main" xmlns="" val="1411596713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xmlns="" val="3448319282"/>
                    </a:ext>
                  </a:extLst>
                </a:gridCol>
                <a:gridCol w="500066">
                  <a:extLst>
                    <a:ext uri="{9D8B030D-6E8A-4147-A177-3AD203B41FA5}">
                      <a16:colId xmlns:a16="http://schemas.microsoft.com/office/drawing/2014/main" xmlns="" val="1655799593"/>
                    </a:ext>
                  </a:extLst>
                </a:gridCol>
                <a:gridCol w="1643074">
                  <a:extLst>
                    <a:ext uri="{9D8B030D-6E8A-4147-A177-3AD203B41FA5}">
                      <a16:colId xmlns:a16="http://schemas.microsoft.com/office/drawing/2014/main" xmlns="" val="4036143758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xmlns="" val="2931625583"/>
                    </a:ext>
                  </a:extLst>
                </a:gridCol>
                <a:gridCol w="500066">
                  <a:extLst>
                    <a:ext uri="{9D8B030D-6E8A-4147-A177-3AD203B41FA5}">
                      <a16:colId xmlns:a16="http://schemas.microsoft.com/office/drawing/2014/main" xmlns="" val="3979081738"/>
                    </a:ext>
                  </a:extLst>
                </a:gridCol>
              </a:tblGrid>
              <a:tr h="5218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МО</a:t>
                      </a:r>
                    </a:p>
                  </a:txBody>
                  <a:tcPr marL="64878" marR="648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уастники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резуль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тат 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МО</a:t>
                      </a:r>
                    </a:p>
                  </a:txBody>
                  <a:tcPr marL="64878" marR="648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участ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ники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резуль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тат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МО</a:t>
                      </a:r>
                    </a:p>
                  </a:txBody>
                  <a:tcPr marL="64878" marR="648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участ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ники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резуль</a:t>
                      </a:r>
                      <a:endParaRPr lang="ru-RU" sz="1600" b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тат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78" marR="648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95445127"/>
                  </a:ext>
                </a:extLst>
              </a:tr>
              <a:tr h="2609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Советский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86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43</a:t>
                      </a:r>
                    </a:p>
                  </a:txBody>
                  <a:tcPr marL="64878" marR="648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Кировский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В.</a:t>
                      </a:r>
                      <a:r>
                        <a:rPr lang="ru-RU" sz="1400" b="1" i="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baseline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У</a:t>
                      </a:r>
                      <a:r>
                        <a:rPr lang="ru-RU" sz="1400" b="1" i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слонский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44584180"/>
                  </a:ext>
                </a:extLst>
              </a:tr>
              <a:tr h="2609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Арский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59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47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Тюлячинский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Сармановский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81822076"/>
                  </a:ext>
                </a:extLst>
              </a:tr>
              <a:tr h="2609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Мамадышский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53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Пестречинский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Аксубаевский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51021194"/>
                  </a:ext>
                </a:extLst>
              </a:tr>
              <a:tr h="2609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г. </a:t>
                      </a:r>
                      <a:r>
                        <a:rPr lang="ru-RU" sz="1400" b="1" i="0" dirty="0" err="1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Наб.Челны</a:t>
                      </a:r>
                      <a:endParaRPr lang="ru-RU" sz="1400" b="1" i="0" dirty="0"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49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Высокогорский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Новошешминск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76418257"/>
                  </a:ext>
                </a:extLst>
              </a:tr>
              <a:tr h="2609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Сабинский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48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36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Буинский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Апастовский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04992942"/>
                  </a:ext>
                </a:extLst>
              </a:tr>
              <a:tr h="2609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Актанышский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45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Лаишевский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Чистопольский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60563169"/>
                  </a:ext>
                </a:extLst>
              </a:tr>
              <a:tr h="2609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Балтасинский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Агрызский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Алексеевский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953539"/>
                  </a:ext>
                </a:extLst>
              </a:tr>
              <a:tr h="2609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Приволжский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Московский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Тетюшский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77423429"/>
                  </a:ext>
                </a:extLst>
              </a:tr>
              <a:tr h="2609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Альметьевский 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Алькеевский</a:t>
                      </a:r>
                    </a:p>
                  </a:txBody>
                  <a:tcPr marL="64878" marR="6487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err="1" smtClean="0">
                          <a:solidFill>
                            <a:srgbClr val="A8246E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Тукаевский</a:t>
                      </a:r>
                      <a:r>
                        <a:rPr lang="ru-RU" sz="1400" b="1" i="0" dirty="0" smtClean="0">
                          <a:solidFill>
                            <a:srgbClr val="A8246E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</a:t>
                      </a:r>
                      <a:endParaRPr lang="ru-RU" sz="1400" b="1" i="0" dirty="0">
                        <a:solidFill>
                          <a:srgbClr val="A8246E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rgbClr val="A8246E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  <a:endParaRPr lang="ru-RU" sz="1400" b="1" i="0" dirty="0">
                        <a:solidFill>
                          <a:srgbClr val="A8246E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rgbClr val="A8246E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 i="0" dirty="0">
                        <a:solidFill>
                          <a:srgbClr val="A8246E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24065949"/>
                  </a:ext>
                </a:extLst>
              </a:tr>
              <a:tr h="2609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Муслюмовский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Р-Слободский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rgbClr val="A8246E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К-</a:t>
                      </a:r>
                      <a:r>
                        <a:rPr lang="ru-RU" sz="1400" b="1" i="0" dirty="0" err="1" smtClean="0">
                          <a:solidFill>
                            <a:srgbClr val="A8246E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Устьинский</a:t>
                      </a:r>
                      <a:endParaRPr lang="ru-RU" sz="1400" b="1" i="0" dirty="0" smtClean="0">
                        <a:solidFill>
                          <a:srgbClr val="A8246E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rgbClr val="A8246E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  <a:endParaRPr lang="ru-RU" sz="1400" b="1" i="0" dirty="0">
                        <a:solidFill>
                          <a:srgbClr val="A8246E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rgbClr val="A8246E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 i="0" dirty="0">
                        <a:solidFill>
                          <a:srgbClr val="A8246E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32746720"/>
                  </a:ext>
                </a:extLst>
              </a:tr>
              <a:tr h="2609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Авиастроит</a:t>
                      </a:r>
                      <a:r>
                        <a:rPr lang="ru-RU" sz="1400" b="1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.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Заинский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 smtClean="0">
                          <a:solidFill>
                            <a:srgbClr val="A8246E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Лениногорский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rgbClr val="A8246E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  <a:endParaRPr lang="ru-RU" sz="1400" b="1" i="0" dirty="0">
                        <a:solidFill>
                          <a:srgbClr val="A8246E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rgbClr val="A8246E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 i="0" dirty="0">
                        <a:solidFill>
                          <a:srgbClr val="A8246E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65107971"/>
                  </a:ext>
                </a:extLst>
              </a:tr>
              <a:tr h="2609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Кукмарский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Нижнекамский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err="1">
                          <a:solidFill>
                            <a:srgbClr val="A8246E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Атнинский</a:t>
                      </a:r>
                      <a:endParaRPr lang="ru-RU" sz="1400" b="1" i="0" dirty="0">
                        <a:solidFill>
                          <a:srgbClr val="A8246E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A8246E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A8246E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59032910"/>
                  </a:ext>
                </a:extLst>
              </a:tr>
              <a:tr h="2609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Азнакевский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Ютазинский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err="1" smtClean="0">
                          <a:solidFill>
                            <a:srgbClr val="A8246E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Черемшанский</a:t>
                      </a:r>
                      <a:endParaRPr lang="ru-RU" sz="1400" b="1" i="0" dirty="0">
                        <a:solidFill>
                          <a:srgbClr val="A8246E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rgbClr val="A8246E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</a:t>
                      </a:r>
                      <a:endParaRPr lang="ru-RU" sz="1400" b="1" i="0" dirty="0">
                        <a:solidFill>
                          <a:srgbClr val="A8246E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smtClean="0">
                          <a:solidFill>
                            <a:srgbClr val="A8246E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i="0" dirty="0">
                        <a:solidFill>
                          <a:srgbClr val="A8246E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81617858"/>
                  </a:ext>
                </a:extLst>
              </a:tr>
              <a:tr h="2609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Бугульминский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Вахитовский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err="1">
                          <a:solidFill>
                            <a:srgbClr val="A8246E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Бавлинский</a:t>
                      </a:r>
                      <a:endParaRPr lang="ru-RU" sz="1400" b="1" i="0" dirty="0">
                        <a:solidFill>
                          <a:srgbClr val="A8246E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A8246E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A8246E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46574884"/>
                  </a:ext>
                </a:extLst>
              </a:tr>
              <a:tr h="2609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Норлат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Мензелинский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A8246E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Менделеевский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A8246E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A8246E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91582783"/>
                  </a:ext>
                </a:extLst>
              </a:tr>
              <a:tr h="2609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Елабужский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Кайбицкий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A8246E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Спасский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A8246E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A8246E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80641683"/>
                  </a:ext>
                </a:extLst>
              </a:tr>
              <a:tr h="2609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Н.</a:t>
                      </a:r>
                      <a:r>
                        <a:rPr lang="ru-RU" sz="1400" b="1" i="0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Савиновский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err="1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Зеленодольский</a:t>
                      </a:r>
                      <a:endParaRPr lang="ru-RU" sz="1400" b="1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 err="1">
                          <a:solidFill>
                            <a:srgbClr val="A8246E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Дрожжановский</a:t>
                      </a:r>
                      <a:endParaRPr lang="ru-RU" sz="1400" b="1" i="0" dirty="0">
                        <a:solidFill>
                          <a:srgbClr val="A8246E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solidFill>
                            <a:srgbClr val="A8246E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A8246E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4878" marR="648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57979396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28596" y="6143644"/>
            <a:ext cx="8429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Призеры: 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СОШ №7 (2);  Гимназия №10 (1);  Осин. Гимназия (1)</a:t>
            </a:r>
            <a:endParaRPr lang="ru-RU" sz="2000" b="1" dirty="0">
              <a:solidFill>
                <a:srgbClr val="A8246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92884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91637848"/>
              </p:ext>
            </p:extLst>
          </p:nvPr>
        </p:nvGraphicFramePr>
        <p:xfrm>
          <a:off x="428596" y="428604"/>
          <a:ext cx="8424936" cy="62151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00330"/>
                <a:gridCol w="2756254"/>
                <a:gridCol w="3168352"/>
              </a:tblGrid>
              <a:tr h="42062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КОНКУРСЫ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9448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Победитель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Всероссийского конкурса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юных поэтов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«Илһам»</a:t>
                      </a:r>
                      <a:endParaRPr lang="ru-RU" sz="180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800" b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Ачасырская</a:t>
                      </a:r>
                      <a:r>
                        <a:rPr lang="ru-RU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ООШ ЗМР РТ»</a:t>
                      </a:r>
                      <a:endParaRPr lang="ru-RU" sz="1800" b="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80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tt-RU" sz="18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t-RU" sz="18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Лауреаты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Республиканского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заочного фестиваля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800" b="1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Сайяр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МБДОУ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«Детский сад №31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«Чишм</a:t>
                      </a:r>
                      <a:r>
                        <a:rPr lang="tt-RU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ә</a:t>
                      </a:r>
                      <a:r>
                        <a:rPr lang="ru-RU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 ЗМР РТ</a:t>
                      </a:r>
                      <a:endParaRPr lang="ru-RU" sz="1800" b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ctr" defTabSz="91014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t-RU" sz="1800" b="1" kern="120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014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800" b="1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Победител</a:t>
                      </a:r>
                      <a:r>
                        <a:rPr lang="ru-RU" sz="1800" b="1" kern="120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ь</a:t>
                      </a:r>
                      <a:endParaRPr lang="ru-RU" sz="1800" b="1" kern="120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014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 Ежегодной республиканской премии </a:t>
                      </a:r>
                    </a:p>
                    <a:p>
                      <a:pPr marL="0" marR="0" indent="0" algn="ctr" defTabSz="91014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области поддержки одаренных детей и талантливой молодежи «</a:t>
                      </a:r>
                      <a:r>
                        <a:rPr lang="ru-RU" sz="1800" b="1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Сэмрух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 marL="0" marR="0" indent="0" algn="ctr" defTabSz="91014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«</a:t>
                      </a:r>
                      <a:r>
                        <a:rPr lang="ru-RU" sz="1800" b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Осиновская</a:t>
                      </a:r>
                      <a:r>
                        <a:rPr lang="ru-RU" sz="1800" b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гимназия» ЗМР РТ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077" name="Рисунок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0" y="4053702"/>
            <a:ext cx="2643206" cy="18665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G-20210224-WA0012 (1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60" y="4053702"/>
            <a:ext cx="2714644" cy="18041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Рисунок 10" descr="161978894425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4053702"/>
            <a:ext cx="2500330" cy="18665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44165" y="17749"/>
            <a:ext cx="1766354" cy="6557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7173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14282" y="285728"/>
            <a:ext cx="85725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Гранты в сфере поддержки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бразовательных организаций с родным языком обучения и воспитания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98512" y="1647231"/>
            <a:ext cx="7786693" cy="62964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800" b="1" dirty="0">
                <a:solidFill>
                  <a:srgbClr val="A8246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При поддержке Комиссии при Президенте Республики Татарстан </a:t>
            </a:r>
          </a:p>
          <a:p>
            <a:pPr>
              <a:defRPr/>
            </a:pPr>
            <a:r>
              <a:rPr lang="ru-RU" sz="1800" b="1" dirty="0" smtClean="0">
                <a:solidFill>
                  <a:srgbClr val="A8246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 вопросам сохранения и развития татарского языка </a:t>
            </a:r>
            <a:endParaRPr lang="ru-RU" sz="1800" b="1" dirty="0">
              <a:solidFill>
                <a:srgbClr val="A8246F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3045" y="2322962"/>
            <a:ext cx="8161403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tt-RU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Республиканский конкурс «Лучшая практика обучения на родном (татарском, чувашском, удмуртском, марийском, мордовском) языке в муниципальных бюджетных общеобразовательных организациях Республики Татарстан»                                                                              </a:t>
            </a:r>
            <a:r>
              <a:rPr lang="tt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 грантов для ОО РТ</a:t>
            </a:r>
          </a:p>
          <a:p>
            <a:pPr algn="r"/>
            <a:r>
              <a:rPr lang="tt-RU" sz="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tt-RU" b="1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МБОУ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«</a:t>
            </a:r>
            <a:r>
              <a:rPr lang="tt-RU" b="1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Осиновская гимназия имени С.К. Гиматдинова ЗМР РТ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»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(поставлено оборудование в размере 300 000 руб., спонсор ООО «Тепличный комбинат «Майский»)</a:t>
            </a:r>
            <a:endParaRPr lang="tt-RU" i="1" dirty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5193" y="4446620"/>
            <a:ext cx="799001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tt-RU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Республиканский конкурс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tt-RU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«Лучший детский сад по организации обучения и воспитания детей на родном (татарском, чувашском, удмуртском, марийском, мордовском) языке</a:t>
            </a:r>
            <a:r>
              <a:rPr lang="tt-RU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»                              </a:t>
            </a:r>
            <a:r>
              <a:rPr lang="tt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 грантов для ДОУ РТ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tt-RU" sz="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МБДОУ «Детский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сад  №31 «</a:t>
            </a:r>
            <a:r>
              <a:rPr lang="ru-RU" b="1" dirty="0" err="1">
                <a:solidFill>
                  <a:srgbClr val="002060"/>
                </a:solidFill>
                <a:latin typeface="Times New Roman"/>
                <a:ea typeface="Calibri"/>
              </a:rPr>
              <a:t>Чишмә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» 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ЗМР РТ»</a:t>
            </a:r>
            <a:endParaRPr lang="ru-RU" b="1" dirty="0">
              <a:solidFill>
                <a:srgbClr val="002060"/>
              </a:solidFill>
              <a:latin typeface="Times New Roman"/>
              <a:ea typeface="Calibri"/>
            </a:endParaRPr>
          </a:p>
          <a:p>
            <a:pPr algn="just"/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(поставлено оборудование в размере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460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000 руб., спонсор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ПАО «ТАТНЕФТЬ)</a:t>
            </a:r>
            <a:endParaRPr lang="tt-RU" dirty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/>
          <a:srcRect r="56434"/>
          <a:stretch/>
        </p:blipFill>
        <p:spPr>
          <a:xfrm>
            <a:off x="8388424" y="0"/>
            <a:ext cx="755576" cy="8474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770266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85720" y="214290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Гранты в сфере поддержки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образовательных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организаций с родным языком обучения и воспитания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8596" y="1857364"/>
            <a:ext cx="821537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Грант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«Поддержка муниципальных дошкольных образовательных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организаций и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муниципальных общеобразовательных организаций в реализации проектов, направленных на сохранение и развитие языков, традиций, культур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народов, проживающих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на территории Республики Татарстан, в рамках Года родных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языков и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народного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единства   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tt-RU" sz="1400" b="1" dirty="0" smtClean="0">
                <a:solidFill>
                  <a:srgbClr val="A8246F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tt-RU" sz="1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грантов </a:t>
            </a:r>
            <a:r>
              <a:rPr lang="tt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размере по</a:t>
            </a:r>
            <a:r>
              <a:rPr lang="tt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1400" b="1" dirty="0" smtClean="0">
                <a:solidFill>
                  <a:srgbClr val="A8246F"/>
                </a:solidFill>
                <a:latin typeface="Times New Roman" pitchFamily="18" charset="0"/>
                <a:cs typeface="Times New Roman" pitchFamily="18" charset="0"/>
              </a:rPr>
              <a:t>500 </a:t>
            </a:r>
            <a:r>
              <a:rPr lang="tt-RU" sz="1400" b="1" dirty="0">
                <a:solidFill>
                  <a:srgbClr val="A8246F"/>
                </a:solidFill>
                <a:latin typeface="Times New Roman" pitchFamily="18" charset="0"/>
                <a:cs typeface="Times New Roman" pitchFamily="18" charset="0"/>
              </a:rPr>
              <a:t>000 </a:t>
            </a:r>
            <a:r>
              <a:rPr lang="tt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tt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МБДОУ «Детский сад №10 «Созвездие» ЗМР РТ»; МБОУ «Гимназия №3 ЗМР РТ»; МБОУ «Лицей №9 им. А.С.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пушкина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ЗМР РТ»;  МБОУ «Гимназия №10 ЗМР РТ»; МБОУ «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Осиновская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гимназия им. С.К.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Гиматдинова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ЗМР РТ».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571472" y="1000108"/>
            <a:ext cx="8103844" cy="857251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1800" b="1" dirty="0">
                <a:solidFill>
                  <a:srgbClr val="A8246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При поддержке Комиссии при Президенте Республики Татарстан </a:t>
            </a:r>
          </a:p>
          <a:p>
            <a:pPr>
              <a:defRPr/>
            </a:pPr>
            <a:r>
              <a:rPr lang="ru-RU" sz="1800" b="1" dirty="0" smtClean="0">
                <a:solidFill>
                  <a:srgbClr val="A8246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 вопросам сохранения и развития татарского языка </a:t>
            </a:r>
            <a:endParaRPr lang="ru-RU" sz="1800" b="1" dirty="0">
              <a:solidFill>
                <a:srgbClr val="A8246F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0034" y="4857760"/>
            <a:ext cx="827470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tt-RU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Республиканский конкурс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«Лучший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билингвальный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детский сад»</a:t>
            </a:r>
          </a:p>
          <a:p>
            <a:pPr algn="r"/>
            <a:r>
              <a:rPr lang="tt-RU" sz="1400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10 </a:t>
            </a:r>
            <a:r>
              <a:rPr lang="tt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грантов в размере по</a:t>
            </a:r>
            <a:r>
              <a:rPr lang="tt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t-RU" sz="1400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500 000 </a:t>
            </a:r>
            <a:r>
              <a:rPr lang="tt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рублей</a:t>
            </a:r>
          </a:p>
          <a:p>
            <a:pPr algn="r"/>
            <a:endParaRPr lang="tt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«Детский сад комбинированного вида №13 «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Гусельки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ЗМР РТ»</a:t>
            </a:r>
            <a:endParaRPr lang="tt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/>
          <a:srcRect r="56434"/>
          <a:stretch/>
        </p:blipFill>
        <p:spPr>
          <a:xfrm>
            <a:off x="8260245" y="0"/>
            <a:ext cx="883755" cy="9286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2598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1"/>
            <a:ext cx="8501122" cy="1126478"/>
          </a:xfrm>
        </p:spPr>
        <p:txBody>
          <a:bodyPr>
            <a:normAutofit/>
          </a:bodyPr>
          <a:lstStyle/>
          <a:p>
            <a:pPr algn="ctr">
              <a:tabLst>
                <a:tab pos="2145620" algn="l"/>
              </a:tabLst>
            </a:pP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МЕРОПРИЯТИЯ в рамках</a:t>
            </a:r>
            <a:b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ГОДА РОДНЫХ ЯЗЫКОВ и НАРОДНОГО ЕДИНСТВА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32440" y="6294917"/>
            <a:ext cx="432048" cy="307395"/>
          </a:xfrm>
          <a:prstGeom prst="rect">
            <a:avLst/>
          </a:prstGeom>
        </p:spPr>
        <p:txBody>
          <a:bodyPr wrap="square" lIns="91062" tIns="45531" rIns="91062" bIns="45531">
            <a:spAutoFit/>
          </a:bodyPr>
          <a:lstStyle/>
          <a:p>
            <a:pPr algn="ctr">
              <a:defRPr sz="1200" b="1" i="0" u="none" strike="noStrike" kern="1200" baseline="0">
                <a:solidFill>
                  <a:sysClr val="windowText" lastClr="000000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r>
              <a:rPr lang="ru-RU" sz="1400" dirty="0">
                <a:solidFill>
                  <a:prstClr val="black">
                    <a:tint val="75000"/>
                  </a:prstClr>
                </a:solidFill>
              </a:rPr>
              <a:t> </a:t>
            </a:r>
            <a:fld id="{725C68B6-61C2-468F-89AB-4B9F7531AA68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ctr">
                <a:defRPr sz="1200" b="1" i="0" u="none" strike="noStrike" kern="1200" baseline="0">
                  <a:solidFill>
                    <a:sysClr val="windowText" lastClr="000000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pPr>
              <a:t>36</a:t>
            </a:fld>
            <a:endParaRPr lang="ru-RU" sz="12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00299060"/>
              </p:ext>
            </p:extLst>
          </p:nvPr>
        </p:nvGraphicFramePr>
        <p:xfrm>
          <a:off x="484616" y="1772816"/>
          <a:ext cx="8103276" cy="1661146"/>
        </p:xfrm>
        <a:graphic>
          <a:graphicData uri="http://schemas.openxmlformats.org/drawingml/2006/table">
            <a:tbl>
              <a:tblPr firstRow="1" bandRow="1"/>
              <a:tblGrid>
                <a:gridCol w="17145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5725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5725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0918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4937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ru-RU" sz="1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Январь</a:t>
                      </a:r>
                    </a:p>
                  </a:txBody>
                  <a:tcPr marT="60960" marB="60960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Февраль</a:t>
                      </a:r>
                    </a:p>
                  </a:txBody>
                  <a:tcPr marT="60960" marB="60960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Март</a:t>
                      </a:r>
                    </a:p>
                  </a:txBody>
                  <a:tcPr marT="60960" marB="60960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Апрель</a:t>
                      </a:r>
                    </a:p>
                  </a:txBody>
                  <a:tcPr marT="60960" marB="60960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Май</a:t>
                      </a:r>
                    </a:p>
                  </a:txBody>
                  <a:tcPr marT="60960" marB="60960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Июнь</a:t>
                      </a:r>
                    </a:p>
                  </a:txBody>
                  <a:tcPr marT="60960" marB="60960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Июль 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63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9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Мероприятия</a:t>
                      </a:r>
                    </a:p>
                  </a:txBody>
                  <a:tcPr marT="60960" marB="60960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143</a:t>
                      </a:r>
                      <a:endParaRPr lang="ru-RU" sz="19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9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297</a:t>
                      </a:r>
                      <a:endParaRPr lang="ru-RU" sz="19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9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354</a:t>
                      </a:r>
                      <a:endParaRPr lang="ru-RU" sz="19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9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372</a:t>
                      </a:r>
                      <a:endParaRPr lang="ru-RU" sz="19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9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293</a:t>
                      </a:r>
                      <a:endParaRPr lang="ru-RU" sz="19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9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138</a:t>
                      </a:r>
                    </a:p>
                  </a:txBody>
                  <a:tcPr marT="60960" marB="60960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9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</a:t>
                      </a:r>
                      <a:endParaRPr lang="ru-RU" sz="19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908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9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Охват обучающихся</a:t>
                      </a:r>
                      <a:endParaRPr lang="ru-RU" sz="19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9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9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9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9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9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9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9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9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9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9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51%</a:t>
                      </a:r>
                      <a:endParaRPr lang="ru-RU" sz="19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9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49%</a:t>
                      </a:r>
                      <a:endParaRPr lang="ru-RU" sz="19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30885" y="35094"/>
            <a:ext cx="1766354" cy="65578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0"/>
            <a:ext cx="1766354" cy="655781"/>
          </a:xfrm>
          <a:prstGeom prst="rect">
            <a:avLst/>
          </a:prstGeom>
        </p:spPr>
      </p:pic>
      <p:pic>
        <p:nvPicPr>
          <p:cNvPr id="14" name="Рисунок 13" descr="C:\Users\Work\Desktop\2020-2021\ГОД РОДНЫХ ЯЗЫКОВ\ОТЧЕТ\Открытие\1\20210121_130017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22730"/>
            <a:ext cx="2664296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722730"/>
            <a:ext cx="2808828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Рисунок 16" descr="C:\Users\Work\Desktop\2020-2021\ГОД РОДНЫХ ЯЗЫКОВ\ОТЧЕТ\Открытие\9 лицей\1.jpg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722730"/>
            <a:ext cx="2520280" cy="2010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822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 descr="C:\Users\Work\Desktop\2020-2021\ГОД РОДНЫХ ЯЗЫКОВ\ОТЧЕТ\Открытие\31\1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286257"/>
            <a:ext cx="2203098" cy="196437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050" y="1320803"/>
            <a:ext cx="7499175" cy="406367"/>
          </a:xfrm>
        </p:spPr>
        <p:txBody>
          <a:bodyPr>
            <a:normAutofit fontScale="90000"/>
          </a:bodyPr>
          <a:lstStyle/>
          <a:p>
            <a:pPr algn="ctr"/>
            <a:r>
              <a:rPr lang="tt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Старт Году родных языков и народного единства</a:t>
            </a:r>
            <a:r>
              <a:rPr lang="tt-RU" dirty="0" smtClean="0">
                <a:solidFill>
                  <a:srgbClr val="C00000"/>
                </a:solidFill>
              </a:rPr>
              <a:t> 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37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85720" y="285728"/>
            <a:ext cx="8075240" cy="8390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МЕРОПРИЯТИЯ в рамках</a:t>
            </a:r>
            <a:b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ГОДА РОДНЫХ ЯЗЫКОВ и НАРОДНОГО ЕДИНСТВА</a:t>
            </a:r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03848" y="1945432"/>
            <a:ext cx="33123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21 – 25 января 2021 года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всех образовательных организациях проводились мероприятия, посвященные открытию Года родных языков и народного единства</a:t>
            </a:r>
          </a:p>
          <a:p>
            <a:pPr algn="ctr"/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77646" y="49455"/>
            <a:ext cx="1766354" cy="655781"/>
          </a:xfrm>
          <a:prstGeom prst="rect">
            <a:avLst/>
          </a:prstGeom>
        </p:spPr>
      </p:pic>
      <p:pic>
        <p:nvPicPr>
          <p:cNvPr id="20" name="Рисунок 19" descr="C:\Users\Work\Desktop\2020-2021\ГОД РОДНЫХ ЯЗЫКОВ\ОТЧЕТ\Открытие\9 лицей\1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65" y="1945432"/>
            <a:ext cx="2606582" cy="1905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C:\Users\Work\Desktop\2020-2021\ГОД РОДНЫХ ЯЗЫКОВ\ОТЧЕТ\Открытие\9 лицей\IMG-20210121-WA0034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179" y="4154083"/>
            <a:ext cx="2560368" cy="2096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C:\Users\Work\Desktop\2020-2021\ГОД РОДНЫХ ЯЗЫКОВ\ОТЧЕТ\Открытие\53\4.jpg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772816"/>
            <a:ext cx="2059081" cy="2381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Work\Desktop\2020-2021\ГОД РОДНЫХ ЯЗЫКОВ\ОТЧЕТ\Открытие\1\IMG-20210121-WA0022.jpg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957" y="4341816"/>
            <a:ext cx="2932534" cy="19088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F:\СОВЕЩАНИЕ 18.01.2021\ГОД РОДНЫХ ЯЗЫКОВ\ОТЧЕТ\ШКОЛЫ\Татары гим 3\161226714699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2214554"/>
            <a:ext cx="1844356" cy="2654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214422"/>
            <a:ext cx="7789488" cy="952507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Всероссийская научно-практическая конференция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«Татары, прославившие свой народ» </a:t>
            </a:r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t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38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85720" y="285728"/>
            <a:ext cx="8075240" cy="3700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75856" y="2802293"/>
            <a:ext cx="295232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Конференция среди учащихся и педагогов Ассоциированных школ ЮНЕСКО  Республики Татарстан и Российской Федераци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и.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29.01.2021</a:t>
            </a:r>
          </a:p>
          <a:p>
            <a:pPr algn="ctr"/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«Гимназия №3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ЗМР РТ»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00892" y="0"/>
            <a:ext cx="2143108" cy="655781"/>
          </a:xfrm>
          <a:prstGeom prst="rect">
            <a:avLst/>
          </a:prstGeom>
        </p:spPr>
      </p:pic>
      <p:pic>
        <p:nvPicPr>
          <p:cNvPr id="13" name="Рисунок 12" descr="F:\СОВЕЩАНИЕ 18.01.2021\ГОД РОДНЫХ ЯЗЫКОВ\ОТЧЕТ\ШКОЛЫ\Татары гим 3\161226714703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2214554"/>
            <a:ext cx="2632376" cy="2095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F:\СОВЕЩАНИЕ 18.01.2021\ГОД РОДНЫХ ЯЗЫКОВ\ОТЧЕТ\ШКОЛЫ\Татары гим 3\Фото с конференции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4583994"/>
            <a:ext cx="3095180" cy="1893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F:\СОВЕЩАНИЕ 18.01.2021\ГОД РОДНЫХ ЯЗЫКОВ\ОТЧЕТ\ШКОЛЫ\Татары гим 3\1913106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472" y="4572008"/>
            <a:ext cx="2632376" cy="19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751448" y="319754"/>
            <a:ext cx="76095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МЕРОПРИЯТИЯ в рамках</a:t>
            </a:r>
            <a:b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ГОДА РОДНЫХ ЯЗЫКОВ и НАРОДНОГО ЕДИНСТВА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январь 2021 года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25" descr="Описание: C:\Users\Ребрий\Desktop\IMG_20200220_1156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725" y="4317081"/>
            <a:ext cx="2853809" cy="229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624" y="1214422"/>
            <a:ext cx="7499175" cy="95250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Республиканская научно-практическая конференция </a:t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 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Онегинские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чтения» </a:t>
            </a:r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t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39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40130" y="285728"/>
            <a:ext cx="7520829" cy="9286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МЕРОПРИЯТИЯ  в рамках</a:t>
            </a:r>
            <a:b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ГОДА РОДНЫХ ЯЗЫКОВ и НАРОДНОГО ЕДИНСТВА</a:t>
            </a:r>
          </a:p>
          <a:p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январь 2021 года</a:t>
            </a:r>
          </a:p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57488" y="2571743"/>
            <a:ext cx="314327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Участники Конференция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обучающиеся  и педагоги школ Республики Татарстан и регионов Российской Федерации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29.01.2021</a:t>
            </a: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 «Лицей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А.С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Пушкина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ЗМР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РТ»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00892" y="0"/>
            <a:ext cx="2143108" cy="714356"/>
          </a:xfrm>
          <a:prstGeom prst="rect">
            <a:avLst/>
          </a:prstGeom>
        </p:spPr>
      </p:pic>
      <p:pic>
        <p:nvPicPr>
          <p:cNvPr id="12" name="Рисунок 11" descr="F:\СОВЕЩАНИЕ 18.01.2021\ГОД РОДНЫХ ЯЗЫКОВ\ОТЧЕТ\ШКОЛЫ\Отчет лицея 9 Январь\Лицей 9 Фотоотчет за январь 2021\Лицей 9 Фотоотчет за январь 2021\Онегинские чтения\Лицей 9 Открытие Онегинских чтений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4842" y="2348880"/>
            <a:ext cx="2428892" cy="2095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F:\СОВЕЩАНИЕ 18.01.2021\ГОД РОДНЫХ ЯЗЫКОВ\ОТЧЕТ\ШКОЛЫ\Отчет лицея 9 Январь\Лицей 9 Фотоотчет за январь 2021\Лицей 9 Фотоотчет за январь 2021\Онегинские чтения\Лицей 9 Онегинские чтения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4842" y="4657201"/>
            <a:ext cx="2428892" cy="1580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F:\СОВЕЩАНИЕ 18.01.2021\ГОД РОДНЫХ ЯЗЫКОВ\ОТЧЕТ\ШКОЛЫ\Отчет лицея 9 Январь\Лицей 9 Фотоотчет за январь 2021\Лицей 9 Фотоотчет за январь 2021\Онегинские чтения\Лицей 9 Пушкинский бал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1967878"/>
            <a:ext cx="2422351" cy="2127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рямоугольник 14"/>
          <p:cNvSpPr>
            <a:spLocks noChangeArrowheads="1"/>
          </p:cNvSpPr>
          <p:nvPr/>
        </p:nvSpPr>
        <p:spPr bwMode="auto">
          <a:xfrm>
            <a:off x="357158" y="142853"/>
            <a:ext cx="8358246" cy="3939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b="1" dirty="0" smtClean="0">
              <a:solidFill>
                <a:srgbClr val="253D75"/>
              </a:solidFill>
            </a:endParaRPr>
          </a:p>
          <a:p>
            <a:pPr algn="ctr"/>
            <a:r>
              <a:rPr lang="ru-RU" sz="5400" b="1" dirty="0" smtClean="0">
                <a:solidFill>
                  <a:srgbClr val="253D75"/>
                </a:solidFill>
                <a:latin typeface="Times New Roman" pitchFamily="18" charset="0"/>
                <a:cs typeface="Times New Roman" pitchFamily="18" charset="0"/>
              </a:rPr>
              <a:t>Анализ работы по национальному образованию </a:t>
            </a:r>
          </a:p>
          <a:p>
            <a:pPr algn="ctr"/>
            <a:r>
              <a:rPr lang="ru-RU" sz="4800" b="1" dirty="0" smtClean="0">
                <a:solidFill>
                  <a:srgbClr val="253D75"/>
                </a:solidFill>
                <a:latin typeface="Times New Roman" pitchFamily="18" charset="0"/>
                <a:cs typeface="Times New Roman" pitchFamily="18" charset="0"/>
              </a:rPr>
              <a:t>за 2020 – 2021 учебный год</a:t>
            </a:r>
          </a:p>
        </p:txBody>
      </p:sp>
    </p:spTree>
    <p:extLst>
      <p:ext uri="{BB962C8B-B14F-4D97-AF65-F5344CB8AC3E}">
        <p14:creationId xmlns="" xmlns:p14="http://schemas.microsoft.com/office/powerpoint/2010/main" val="185373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38235"/>
            <a:ext cx="198487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7830" y="1772816"/>
            <a:ext cx="3022322" cy="1368152"/>
          </a:xfrm>
        </p:spPr>
        <p:txBody>
          <a:bodyPr>
            <a:normAutofit/>
          </a:bodyPr>
          <a:lstStyle/>
          <a:p>
            <a:pPr algn="ctr"/>
            <a:r>
              <a:rPr lang="tt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Международный день родного языка</a:t>
            </a:r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40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40130" y="381606"/>
            <a:ext cx="7525509" cy="9525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МЕРОПРИЯТИЯ  в рамках</a:t>
            </a:r>
            <a:b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ГОДА РОДНЫХ ЯЗЫКОВ и НАРОДНОГО ЕДИНСТВА</a:t>
            </a:r>
          </a:p>
          <a:p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февраль </a:t>
            </a: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2021 года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0"/>
            <a:ext cx="1979712" cy="655781"/>
          </a:xfrm>
          <a:prstGeom prst="rect">
            <a:avLst/>
          </a:prstGeom>
        </p:spPr>
      </p:pic>
      <p:pic>
        <p:nvPicPr>
          <p:cNvPr id="14" name="Рисунок 13" descr="C:\Users\123\Desktop\ОТЧЕТЫ ГРЯиНЕ 2021\ОТЧЕТ ГРЯ февраль\24-02-2021_14-19-03\161415331330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8938" y="4124461"/>
            <a:ext cx="2428892" cy="2476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 descr="C:\Users\123\Desktop\ОТЧЕТЫ ГРЯиНЕ 2021\ОТЧЕТ ГРЯ февраль\24-02-2021_14-19-03\161415331333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7" y="4191006"/>
            <a:ext cx="2288215" cy="2381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 descr="C:\Users\123\Desktop\ОТЧЕТЫ ГРЯиНЕ 2021\ОТЧЕТ ГРЯ февраль\24-02-2021_19-01-02\1614182455897.jpe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447" y="4191006"/>
            <a:ext cx="3023605" cy="2422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Рисунок 24" descr="C:\Users\123\Documents\print_7118699_502010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3637" y="1619237"/>
            <a:ext cx="2727253" cy="2424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5" y="1047734"/>
            <a:ext cx="7499175" cy="406367"/>
          </a:xfrm>
        </p:spPr>
        <p:txBody>
          <a:bodyPr>
            <a:normAutofit fontScale="90000"/>
          </a:bodyPr>
          <a:lstStyle/>
          <a:p>
            <a:pPr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41</a:t>
            </a:fld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0892" y="0"/>
            <a:ext cx="2143108" cy="69269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66965" y="4066039"/>
            <a:ext cx="25796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Межрегиональные педагогические чтения им.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Ш.Марджани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«Детский сад №31 «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Чишмэ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ЗМР РТ»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56184" y="4527704"/>
            <a:ext cx="23277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мероприятие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«Марийские запевы»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 «Гимназия №10  ЗМР РТ»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Рисунок 19" descr="C:\Users\123\Downloads\IMG-20210210-WA0015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2198" y="1764421"/>
            <a:ext cx="2579642" cy="2031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C:\Users\123\Desktop\ОТЧЕТЫ ГРЯиНЕ 2021\ОТЧЕТ ГРЯ февраль\IMG_1098 (1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12137" y="2492896"/>
            <a:ext cx="2415876" cy="180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C:\Users\123\Desktop\ОТЧЕТЫ ГРЯиНЕ 2021\ОТЧЕТ ГРЯ февраль\161410478214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1744700"/>
            <a:ext cx="2821285" cy="2031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058193" y="3512042"/>
            <a:ext cx="270324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FreeSans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FreeSans"/>
                <a:cs typeface="Times New Roman" pitchFamily="18" charset="0"/>
              </a:rPr>
              <a:t>Муниципальный 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фестиваль языков, культур и детского творчества «Родной язык береги и люби, будь патриотом своей страны»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  «СОШ №15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ЗМР РТ»</a:t>
            </a:r>
            <a:endParaRPr kumimoji="0" lang="ru-RU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455566"/>
            <a:ext cx="73877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МЕРОПРИЯТИЯ  в рамках</a:t>
            </a:r>
            <a:b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ГОДА РОДНЫХ ЯЗЫКОВ и НАРОДНОГО ЕДИНСТВА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февраль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2021 года</a:t>
            </a:r>
          </a:p>
        </p:txBody>
      </p:sp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5" y="1047734"/>
            <a:ext cx="7499175" cy="406367"/>
          </a:xfrm>
        </p:spPr>
        <p:txBody>
          <a:bodyPr>
            <a:normAutofit fontScale="90000"/>
          </a:bodyPr>
          <a:lstStyle/>
          <a:p>
            <a:pPr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00034" y="285728"/>
            <a:ext cx="6429420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4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61514830"/>
              </p:ext>
            </p:extLst>
          </p:nvPr>
        </p:nvGraphicFramePr>
        <p:xfrm>
          <a:off x="323528" y="1142984"/>
          <a:ext cx="8391877" cy="5498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6902"/>
                <a:gridCol w="2500330"/>
                <a:gridCol w="2714645"/>
              </a:tblGrid>
              <a:tr h="2786082">
                <a:tc>
                  <a:txBody>
                    <a:bodyPr/>
                    <a:lstStyle/>
                    <a:p>
                      <a:endParaRPr lang="ru-RU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tt-RU" sz="8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tt-RU" sz="18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Муни</a:t>
                      </a:r>
                      <a:r>
                        <a:rPr lang="ru-RU" sz="1800" b="1" i="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ципаль</a:t>
                      </a:r>
                      <a:r>
                        <a:rPr lang="tt-RU" sz="18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ная НПК </a:t>
                      </a:r>
                      <a:r>
                        <a:rPr lang="ru-RU" sz="18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tt-RU" sz="18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Возрождение </a:t>
                      </a:r>
                      <a:r>
                        <a:rPr lang="tt-RU" sz="18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нации</a:t>
                      </a:r>
                      <a:r>
                        <a:rPr lang="ru-RU" sz="18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 </a:t>
                      </a:r>
                    </a:p>
                    <a:p>
                      <a:pPr algn="ctr"/>
                      <a:r>
                        <a:rPr lang="ru-RU" sz="1800" b="0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МБОУ </a:t>
                      </a:r>
                      <a:r>
                        <a:rPr lang="ru-RU" sz="18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ru-RU" sz="1800" b="0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Лицей №14» ЗМР РТ</a:t>
                      </a:r>
                      <a:endParaRPr lang="ru-RU" sz="1800" b="0" i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Заседание</a:t>
                      </a:r>
                      <a:r>
                        <a:rPr lang="ru-RU" sz="1900" b="1" i="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900" b="1" i="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</a:t>
                      </a:r>
                      <a:r>
                        <a:rPr lang="ru-RU" sz="19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руглого стола «Сохранение родных языков - это достояние мира и богатство наследия прошлых поколений</a:t>
                      </a:r>
                      <a:r>
                        <a:rPr lang="ru-RU" sz="19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МБОУ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«Лицей №1 ЗМР РТ»</a:t>
                      </a:r>
                      <a:endParaRPr lang="ru-RU" sz="1900" b="0" i="0" dirty="0">
                        <a:solidFill>
                          <a:srgbClr val="002060"/>
                        </a:solidFill>
                      </a:endParaRPr>
                    </a:p>
                  </a:txBody>
                  <a:tcPr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ru-RU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XIX</a:t>
                      </a:r>
                      <a:r>
                        <a:rPr lang="ru-RU" sz="19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9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Международная НИК </a:t>
                      </a:r>
                      <a:r>
                        <a:rPr lang="ru-RU" sz="19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имени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9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К. </a:t>
                      </a:r>
                      <a:r>
                        <a:rPr lang="ru-RU" sz="1900" b="1" i="0" kern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Насыри</a:t>
                      </a:r>
                      <a:endParaRPr lang="ru-RU" sz="19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МБОУ  «Гимназия №10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ЗМР РТ»</a:t>
                      </a:r>
                      <a:endParaRPr lang="ru-RU" sz="2400" b="0" dirty="0">
                        <a:solidFill>
                          <a:srgbClr val="002060"/>
                        </a:solidFill>
                      </a:endParaRPr>
                    </a:p>
                  </a:txBody>
                  <a:tcPr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28800">
                <a:tc>
                  <a:txBody>
                    <a:bodyPr/>
                    <a:lstStyle/>
                    <a:p>
                      <a:endParaRPr lang="ru-RU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80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Республиканский </a:t>
                      </a:r>
                      <a:r>
                        <a:rPr lang="ru-RU" sz="19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конкурс «Живая классика</a:t>
                      </a:r>
                      <a:r>
                        <a:rPr lang="ru-RU" sz="19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МБОУ «Лицей №9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им. А.С. Пушкина ЗМР РТ»</a:t>
                      </a:r>
                      <a:endParaRPr lang="ru-RU" sz="2400" b="0" dirty="0">
                        <a:solidFill>
                          <a:srgbClr val="002060"/>
                        </a:solidFill>
                      </a:endParaRPr>
                    </a:p>
                  </a:txBody>
                  <a:tcPr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b="0" i="0" dirty="0">
                        <a:solidFill>
                          <a:srgbClr val="002060"/>
                        </a:solidFill>
                      </a:endParaRPr>
                    </a:p>
                  </a:txBody>
                  <a:tcPr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</a:txBody>
                  <a:tcPr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0" name="Рисунок 19" descr="C:\Users\123\Desktop\ОТЧЕТЫ ГРЯиНЕ 2021\Отчет ГРЯ март\IMG-20210318-WA000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4714884"/>
            <a:ext cx="268951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C:\Users\123\Desktop\ОТЧЕТЫ ГРЯиНЕ 2021\Отчет ГРЯ март\КН\1616855295883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1142984"/>
            <a:ext cx="2357454" cy="1833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00892" y="0"/>
            <a:ext cx="2143108" cy="714356"/>
          </a:xfrm>
          <a:prstGeom prst="rect">
            <a:avLst/>
          </a:prstGeom>
        </p:spPr>
      </p:pic>
      <p:pic>
        <p:nvPicPr>
          <p:cNvPr id="22" name="Рисунок 21" descr="C:\Users\123\Desktop\ОТЧЕТЫ ГРЯиНЕ 2021\Отчет ГРЯ март\IMG-20210310-WA006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928670"/>
            <a:ext cx="259228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C:\Users\123\Desktop\ОТЧЕТЫ ГРЯиНЕ 2021\Отчет ГРЯ март\Лицей 9 Живая классика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3643314"/>
            <a:ext cx="2592288" cy="1759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C:\Users\123\Desktop\ОТЧЕТЫ ГРЯиНЕ 2021\Отчет ГРЯ март\27-03-2021_17-44-49\1616856277270.jpe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0430" y="1714488"/>
            <a:ext cx="2286016" cy="169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785786" y="142852"/>
            <a:ext cx="743139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МЕРОПРИЯТИЯ в рамках</a:t>
            </a:r>
            <a:b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ГОДА РОДНЫХ ЯЗЫКОВ и НАРОДНОГО ЕДИНСТВА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арт 2021 года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89847" y="3"/>
            <a:ext cx="2154153" cy="6926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164637"/>
            <a:ext cx="6624735" cy="658085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92" y="1424127"/>
            <a:ext cx="2160239" cy="1800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58300904"/>
              </p:ext>
            </p:extLst>
          </p:nvPr>
        </p:nvGraphicFramePr>
        <p:xfrm>
          <a:off x="93800" y="3284985"/>
          <a:ext cx="2533984" cy="134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3984"/>
              </a:tblGrid>
              <a:tr h="108058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Муниципальный поэтический марафон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Тукайны</a:t>
                      </a:r>
                      <a:r>
                        <a:rPr lang="tt-RU" sz="16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ң шиг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ъри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tt-RU" sz="16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дөн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ьясы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 algn="ctr"/>
                      <a:r>
                        <a:rPr lang="ru-RU" sz="1600" b="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МБДОУ №10 «Созвездие»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02593309"/>
              </p:ext>
            </p:extLst>
          </p:nvPr>
        </p:nvGraphicFramePr>
        <p:xfrm>
          <a:off x="2357422" y="4500570"/>
          <a:ext cx="1912690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2690"/>
              </a:tblGrid>
              <a:tr h="140208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Муниципальный фестиваль «Фольклорно-обрядовые традиции 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народов 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Поволжья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 algn="ctr"/>
                      <a:r>
                        <a:rPr lang="ru-RU" sz="16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№14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43946106"/>
              </p:ext>
            </p:extLst>
          </p:nvPr>
        </p:nvGraphicFramePr>
        <p:xfrm>
          <a:off x="4143372" y="5786454"/>
          <a:ext cx="2760254" cy="85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0254"/>
              </a:tblGrid>
              <a:tr h="61627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Муниципальная акция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«Мин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татарча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сөйләшәм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!»</a:t>
                      </a:r>
                    </a:p>
                    <a:p>
                      <a:pPr algn="ctr"/>
                      <a:r>
                        <a:rPr lang="ru-RU" sz="16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 №1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06507976"/>
              </p:ext>
            </p:extLst>
          </p:nvPr>
        </p:nvGraphicFramePr>
        <p:xfrm>
          <a:off x="4572000" y="3214686"/>
          <a:ext cx="2857520" cy="134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20"/>
              </a:tblGrid>
              <a:tr h="78505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Муниципальный конкурс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«Тукай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мирасы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МБДОУ №10 «Созвездие»</a:t>
                      </a:r>
                      <a:endParaRPr lang="ru-RU" sz="1600" b="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4786322"/>
            <a:ext cx="2073637" cy="175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15029983"/>
              </p:ext>
            </p:extLst>
          </p:nvPr>
        </p:nvGraphicFramePr>
        <p:xfrm>
          <a:off x="6876256" y="4559788"/>
          <a:ext cx="2109242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9242"/>
              </a:tblGrid>
              <a:tr h="93472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Муниципальный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конкурс</a:t>
                      </a:r>
                    </a:p>
                    <a:p>
                      <a:pPr algn="ctr"/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«Татар 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малае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», «Татар 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кызчыгы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МБДОУ №11 «Антошка»</a:t>
                      </a:r>
                      <a:endParaRPr lang="ru-RU" sz="1600" b="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2" name="Picture 2" descr="C:\Users\Work\Desktop\2020-2021\КОНКУРСЫ\ТАТАР МАЛАЕ КЫЗЫ 2021\21-04-2021_20-04-15\161902437608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059113"/>
            <a:ext cx="1535777" cy="23592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58223321"/>
              </p:ext>
            </p:extLst>
          </p:nvPr>
        </p:nvGraphicFramePr>
        <p:xfrm>
          <a:off x="2879553" y="3441517"/>
          <a:ext cx="1907102" cy="134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7102"/>
              </a:tblGrid>
              <a:tr h="52832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Праздник поэзии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26.04.2021</a:t>
                      </a:r>
                    </a:p>
                    <a:p>
                      <a:pPr algn="ctr"/>
                      <a:r>
                        <a:rPr lang="ru-RU" sz="16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№11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 №15</a:t>
                      </a:r>
                    </a:p>
                    <a:p>
                      <a:pPr algn="ctr"/>
                      <a:endParaRPr lang="ru-RU" sz="1600" b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71942"/>
            <a:ext cx="1908465" cy="1774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536" y="1437775"/>
            <a:ext cx="2076647" cy="1800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29813"/>
            <a:ext cx="2040174" cy="1789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0584" y="346350"/>
            <a:ext cx="71673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МЕРОПРИЯТИЯ в рамках</a:t>
            </a:r>
            <a:b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ГОДА РОДНЫХ ЯЗЫКОВ и НАРОДНОГО ЕДИНСТВА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прель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2021 года</a:t>
            </a:r>
          </a:p>
        </p:txBody>
      </p:sp>
    </p:spTree>
    <p:extLst>
      <p:ext uri="{BB962C8B-B14F-4D97-AF65-F5344CB8AC3E}">
        <p14:creationId xmlns="" xmlns:p14="http://schemas.microsoft.com/office/powerpoint/2010/main" val="263933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5" y="1047734"/>
            <a:ext cx="7499175" cy="406367"/>
          </a:xfrm>
        </p:spPr>
        <p:txBody>
          <a:bodyPr>
            <a:normAutofit fontScale="90000"/>
          </a:bodyPr>
          <a:lstStyle/>
          <a:p>
            <a:pPr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30704" y="414955"/>
            <a:ext cx="8145752" cy="9623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МЕРОПРИЯТИЯ в рамках</a:t>
            </a:r>
            <a:br>
              <a:rPr lang="ru-RU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ГОДА РОДНЫХ ЯЗЫКОВ и НАРОДНОГО ЕДИНСТВА</a:t>
            </a:r>
          </a:p>
          <a:p>
            <a:r>
              <a:rPr lang="ru-RU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май 2021 года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47783239"/>
              </p:ext>
            </p:extLst>
          </p:nvPr>
        </p:nvGraphicFramePr>
        <p:xfrm>
          <a:off x="260485" y="1447761"/>
          <a:ext cx="8631994" cy="51495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4727"/>
                <a:gridCol w="2946948"/>
                <a:gridCol w="2880319"/>
              </a:tblGrid>
              <a:tr h="4170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Муниципальный конкурс детских хоров </a:t>
                      </a:r>
                      <a:r>
                        <a:rPr lang="ru-RU" sz="1800" b="1" i="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«Поющий май»</a:t>
                      </a:r>
                      <a:endParaRPr lang="ru-RU" sz="18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7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1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Муниципальный</a:t>
                      </a:r>
                      <a:r>
                        <a:rPr lang="ru-RU" sz="1600" b="1" i="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i="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фестиваль   национальных культур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«Мир без границ</a:t>
                      </a:r>
                      <a:r>
                        <a:rPr lang="ru-RU" sz="1600" b="1" i="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Лицей им. В.В. Карпова</a:t>
                      </a:r>
                      <a:endParaRPr lang="ru-RU" sz="1600" b="0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ru-RU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«День Славянской письменности и культуры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Лицей №9 им. А.С. Пушкина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Муниципальный </a:t>
                      </a:r>
                      <a:r>
                        <a:rPr lang="ru-RU" sz="16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конкурс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«Радуга талантов»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793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7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7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Зеленодольски</a:t>
                      </a:r>
                      <a:endParaRPr lang="ru-RU" sz="17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11752" y="0"/>
            <a:ext cx="2232248" cy="71435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2" y="4071942"/>
            <a:ext cx="2317787" cy="190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30" y="1451007"/>
            <a:ext cx="2461211" cy="1786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 descr="C:\Users\Work\Downloads\IMG-20210602-WA0013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60" y="4400889"/>
            <a:ext cx="2461212" cy="190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C:\Users\Work\Desktop\День славянской письменности\2661198.jpg"/>
          <p:cNvPicPr/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2" y="1428736"/>
            <a:ext cx="2412966" cy="1786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C:\Users\Work\Desktop\Мир без границ\01-06-2021_13-56-31\1622544940385.jpg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16" y="2071678"/>
            <a:ext cx="2526389" cy="20566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5" y="1047734"/>
            <a:ext cx="7499175" cy="406367"/>
          </a:xfrm>
        </p:spPr>
        <p:txBody>
          <a:bodyPr>
            <a:normAutofit fontScale="90000"/>
          </a:bodyPr>
          <a:lstStyle/>
          <a:p>
            <a:pPr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45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00034" y="476228"/>
            <a:ext cx="8032406" cy="7925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МЕРОПРИЯТИЯ в рамках</a:t>
            </a:r>
            <a:b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ГОДА РОДНЫХ ЯЗЫКОВ и НАРОДНОГО ЕДИНСТВА</a:t>
            </a:r>
          </a:p>
          <a:p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юнь 2021 </a:t>
            </a: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года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27457939"/>
              </p:ext>
            </p:extLst>
          </p:nvPr>
        </p:nvGraphicFramePr>
        <p:xfrm>
          <a:off x="500034" y="1142984"/>
          <a:ext cx="8215371" cy="551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006"/>
                <a:gridCol w="3007412"/>
                <a:gridCol w="2493953"/>
              </a:tblGrid>
              <a:tr h="5454368">
                <a:tc>
                  <a:txBody>
                    <a:bodyPr/>
                    <a:lstStyle/>
                    <a:p>
                      <a:endParaRPr lang="ru-RU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100" i="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tt-RU" sz="1900" b="1" i="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День России</a:t>
                      </a:r>
                    </a:p>
                    <a:p>
                      <a:pPr algn="ctr"/>
                      <a:endParaRPr lang="ru-RU" sz="1900" b="1" i="0" kern="12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1900" b="1" i="0" kern="12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1900" b="1" i="0" kern="12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1900" b="1" i="0" kern="12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1900" b="1" i="0" kern="12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1900" b="1" i="0" kern="12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ru-RU" sz="1900" b="1" i="0" kern="12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900" b="1" i="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tt-RU" sz="1900" b="1" i="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русского языка</a:t>
                      </a:r>
                      <a:r>
                        <a:rPr lang="ru-RU" sz="1900" b="1" i="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endParaRPr lang="tt-RU" sz="1900" b="1" i="0" kern="1200" baseline="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900" b="1" i="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lang="tt-RU" sz="1900" b="1" i="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Пушкинский день</a:t>
                      </a:r>
                      <a:r>
                        <a:rPr lang="ru-RU" sz="1900" b="1" i="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endParaRPr lang="ru-RU" sz="1900" i="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24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1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90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i="0" kern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Акция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i="0" kern="1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«Мы - граждане России!» </a:t>
                      </a:r>
                    </a:p>
                    <a:p>
                      <a:pPr algn="ctr"/>
                      <a:endParaRPr lang="ru-RU" sz="19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2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70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i="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i="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i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Муниципальный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i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Детский Сабантуй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900" i="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100" b="1" i="0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9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Видеомарафон</a:t>
                      </a:r>
                      <a:r>
                        <a:rPr lang="ru-RU" sz="19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регионами РФ</a:t>
                      </a:r>
                    </a:p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«Культура Татарстана </a:t>
                      </a:r>
                    </a:p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шагает по стране</a:t>
                      </a:r>
                      <a:r>
                        <a:rPr lang="ru-RU" sz="19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МБДОУ №10 «Созвездие»</a:t>
                      </a:r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</a:txBody>
                  <a:tcPr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86644" y="1"/>
            <a:ext cx="1857356" cy="69269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6783" y="4077073"/>
            <a:ext cx="267977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Рисунок 13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6783" y="1286730"/>
            <a:ext cx="2679770" cy="2358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31180" y="1500744"/>
            <a:ext cx="258098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56936" y="1358737"/>
            <a:ext cx="2525963" cy="221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Рисунок 17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71868" y="4500570"/>
            <a:ext cx="2666021" cy="19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73026" y="178767"/>
            <a:ext cx="7283727" cy="954027"/>
          </a:xfrm>
        </p:spPr>
        <p:txBody>
          <a:bodyPr/>
          <a:lstStyle/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МАРИЙСКИЙ КРУЖОК в ГИМНАЗИИ №10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44883" y="0"/>
            <a:ext cx="1766354" cy="655781"/>
          </a:xfrm>
          <a:prstGeom prst="rect">
            <a:avLst/>
          </a:prstGeom>
        </p:spPr>
      </p:pic>
      <p:pic>
        <p:nvPicPr>
          <p:cNvPr id="6" name="Рисунок 5" descr="F:\марийский кружок\IMG_2386 (2)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841" t="4852" r="11127" b="16464"/>
          <a:stretch>
            <a:fillRect/>
          </a:stretch>
        </p:blipFill>
        <p:spPr bwMode="auto">
          <a:xfrm>
            <a:off x="478474" y="1124744"/>
            <a:ext cx="3575338" cy="2007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Лидия Орехова\Downloads\пеледыш пайрем.jpg"/>
          <p:cNvPicPr/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538" y="3933056"/>
            <a:ext cx="3574522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095157"/>
            <a:ext cx="3584052" cy="2007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91073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02" y="3933056"/>
            <a:ext cx="3601269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4909186"/>
              </p:ext>
            </p:extLst>
          </p:nvPr>
        </p:nvGraphicFramePr>
        <p:xfrm>
          <a:off x="478474" y="3284984"/>
          <a:ext cx="7749586" cy="42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4958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Руководитель кружка -  Орехова Лидия</a:t>
                      </a:r>
                      <a:r>
                        <a:rPr lang="ru-RU" sz="22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Петровна</a:t>
                      </a:r>
                      <a:endParaRPr lang="ru-RU" sz="2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1472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9137" y="273050"/>
            <a:ext cx="7853391" cy="585311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4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Национальное образование в образовательных организациях </a:t>
            </a:r>
            <a:r>
              <a:rPr lang="ru-RU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Зеленодольского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МР 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2021 – 2022 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учебном году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9" y="273050"/>
            <a:ext cx="8215370" cy="585311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Национальное образование в образовательных организациях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Зеленодольского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МР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2021 – 2022 учебном году</a:t>
            </a:r>
          </a:p>
          <a:p>
            <a:pPr algn="ctr">
              <a:buNone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Нормативные документы:</a:t>
            </a:r>
          </a:p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https://mon.tatarstan.ru/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РТ)</a:t>
            </a:r>
          </a:p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http://www.irort.ru/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(ИРО РТ)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285720" y="214290"/>
            <a:ext cx="8286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A8246E"/>
                </a:solidFill>
                <a:latin typeface="Times New Roman" pitchFamily="18" charset="0"/>
                <a:cs typeface="Times New Roman" pitchFamily="18" charset="0"/>
              </a:rPr>
              <a:t>Совершенствование методики преподавания </a:t>
            </a:r>
          </a:p>
          <a:p>
            <a:pPr lvl="0" algn="ctr"/>
            <a:r>
              <a:rPr lang="ru-RU" sz="2800" b="1" dirty="0">
                <a:solidFill>
                  <a:srgbClr val="A8246E"/>
                </a:solidFill>
                <a:latin typeface="Times New Roman" pitchFamily="18" charset="0"/>
                <a:cs typeface="Times New Roman" pitchFamily="18" charset="0"/>
              </a:rPr>
              <a:t>татарского языка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00034" y="1142984"/>
            <a:ext cx="800105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решением от 17.09.2020, протокол № 3/20 в Федеральный реестр включены примерные образовательные программы:</a:t>
            </a:r>
          </a:p>
          <a:p>
            <a:pPr algn="ctr">
              <a:lnSpc>
                <a:spcPct val="110000"/>
              </a:lnSpc>
            </a:pP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«Родной (татарский) язык» для 1-4 классов начального общего образования с обучением на родном (татарском)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языке</a:t>
            </a:r>
          </a:p>
          <a:p>
            <a:pPr marL="285750"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«Родной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(татарский) язык» для 1-4 классов начального общего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pPr marL="285750"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«Родной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(татарский) язык» для 5-9 классов основного общего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pPr marL="285750"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«Родной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(татарский) язык» для 5-9 классов основного общего образования с обучением на родном (татарском) языке	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Родной (татарский) язык» для 10-11 классов среднего общего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pPr marL="285750" indent="-285750"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«Государственный язык Республики Татарстан – татарский язык» для 1-9 классов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429124" y="5929330"/>
            <a:ext cx="33961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A8246F"/>
                </a:solidFill>
                <a:latin typeface="Times New Roman" pitchFamily="18" charset="0"/>
                <a:cs typeface="Times New Roman" pitchFamily="18" charset="0"/>
              </a:rPr>
              <a:t>https://fgosreestr.ru/</a:t>
            </a:r>
            <a:r>
              <a:rPr lang="tt-RU" sz="2800" b="1" dirty="0">
                <a:solidFill>
                  <a:srgbClr val="A8246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A8246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qrcoder.ru/code/?https%3A%2F%2Ffgosreestr.ru%2F&amp;4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710" y="4738698"/>
            <a:ext cx="1184152" cy="15788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/>
          <a:srcRect r="56434"/>
          <a:stretch/>
        </p:blipFill>
        <p:spPr>
          <a:xfrm>
            <a:off x="8260245" y="0"/>
            <a:ext cx="883755" cy="9286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106983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рямоугольник 14"/>
          <p:cNvSpPr>
            <a:spLocks noChangeArrowheads="1"/>
          </p:cNvSpPr>
          <p:nvPr/>
        </p:nvSpPr>
        <p:spPr bwMode="auto">
          <a:xfrm>
            <a:off x="1357290" y="142853"/>
            <a:ext cx="7239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b="1" dirty="0" smtClean="0">
              <a:solidFill>
                <a:srgbClr val="253D75"/>
              </a:solidFill>
            </a:endParaRPr>
          </a:p>
          <a:p>
            <a:pPr marL="742950" lvl="1" indent="-285750" algn="ctr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253D75"/>
              </a:solidFill>
              <a:latin typeface="Cambria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57158" y="357166"/>
            <a:ext cx="8358246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Методическая тема: </a:t>
            </a:r>
          </a:p>
          <a:p>
            <a:pPr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Методическая поддержка учителей родного (татарского) языка и литературы как средства их профессионального роста в области реализации </a:t>
            </a:r>
            <a:r>
              <a:rPr lang="ru-RU" sz="2200" b="1" dirty="0" err="1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компетентностного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подхода к обучению родного (татарского) языка и литературы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учащихся</a:t>
            </a:r>
          </a:p>
          <a:p>
            <a:pPr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общеобразовательных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организаций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500034" y="2786058"/>
            <a:ext cx="828680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Качественное совершенствование методического уровня учителей путём формирования современных профессиональных компетенций .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задачи деятельности: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 Обеспечение профессионального и творческого роста педагогов.</a:t>
            </a:r>
          </a:p>
          <a:p>
            <a:pPr algn="just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Интенсивное внедрение актуального педагогического опыта в практику работы учителей родного (татарского) языка и литературы.</a:t>
            </a:r>
          </a:p>
          <a:p>
            <a:pPr algn="just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 Внедрение инновационных форм и методов обучения, обобщение и распространение актуального педагогического опыта учителей. </a:t>
            </a:r>
          </a:p>
          <a:p>
            <a:pPr algn="just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 Диагностика качества образования, профессиональных потребностей и запросов учителей родного (татарского) языка и литературы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105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1643050"/>
            <a:ext cx="6624736" cy="10284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2714620"/>
            <a:ext cx="7828317" cy="25251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10" y="5072074"/>
            <a:ext cx="7560840" cy="9564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520" y="1142984"/>
            <a:ext cx="1201815" cy="160242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57158" y="214290"/>
            <a:ext cx="75009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A8246E"/>
                </a:solidFill>
                <a:latin typeface="Times New Roman" pitchFamily="18" charset="0"/>
                <a:cs typeface="Times New Roman" pitchFamily="18" charset="0"/>
              </a:rPr>
              <a:t>Совершенствование методики преподавания </a:t>
            </a:r>
          </a:p>
          <a:p>
            <a:pPr lvl="0" algn="ctr"/>
            <a:r>
              <a:rPr lang="ru-RU" sz="2800" b="1" dirty="0">
                <a:solidFill>
                  <a:srgbClr val="A8246E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solidFill>
                  <a:srgbClr val="A8246E"/>
                </a:solidFill>
                <a:latin typeface="Times New Roman" pitchFamily="18" charset="0"/>
                <a:cs typeface="Times New Roman" pitchFamily="18" charset="0"/>
              </a:rPr>
              <a:t>одных языков</a:t>
            </a:r>
            <a:endParaRPr lang="ru-RU" sz="2800" b="1" dirty="0">
              <a:solidFill>
                <a:srgbClr val="A8246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/>
          <a:srcRect r="56434"/>
          <a:stretch/>
        </p:blipFill>
        <p:spPr>
          <a:xfrm>
            <a:off x="8260245" y="0"/>
            <a:ext cx="883755" cy="9286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282294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7566" r="15079"/>
          <a:stretch/>
        </p:blipFill>
        <p:spPr>
          <a:xfrm>
            <a:off x="3428992" y="3000372"/>
            <a:ext cx="2195075" cy="283767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88976" y="1954792"/>
            <a:ext cx="6210690" cy="415472"/>
          </a:xfrm>
          <a:prstGeom prst="rect">
            <a:avLst/>
          </a:prstGeom>
        </p:spPr>
        <p:txBody>
          <a:bodyPr wrap="square" lIns="68553" tIns="34277" rIns="68553" bIns="34277">
            <a:spAutoFit/>
          </a:bodyPr>
          <a:lstStyle/>
          <a:p>
            <a:pPr algn="ctr" defTabSz="514312">
              <a:defRPr/>
            </a:pPr>
            <a:endParaRPr lang="ru-RU" sz="225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45078" y="142725"/>
            <a:ext cx="66247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УМК нового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поколен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ия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2976" y="1000108"/>
            <a:ext cx="1709885" cy="29316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214282" y="5857892"/>
            <a:ext cx="50720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37661" algn="just" hangingPunct="0">
              <a:tabLst>
                <a:tab pos="-742950" algn="l"/>
              </a:tabLst>
            </a:pPr>
            <a:r>
              <a:rPr lang="ru-RU" b="1" u="sng" dirty="0">
                <a:solidFill>
                  <a:srgbClr val="A8246F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http://www.antat.ru/ru/iyli/publishing/book/</a:t>
            </a:r>
            <a:r>
              <a:rPr lang="ru-RU" b="1" dirty="0">
                <a:solidFill>
                  <a:srgbClr val="A8246F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7884" y="857232"/>
            <a:ext cx="2102395" cy="3256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Прямоугольник 17"/>
          <p:cNvSpPr/>
          <p:nvPr/>
        </p:nvSpPr>
        <p:spPr>
          <a:xfrm>
            <a:off x="3000364" y="1000108"/>
            <a:ext cx="290187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A8246F"/>
                </a:solidFill>
                <a:latin typeface="Times New Roman" pitchFamily="18" charset="0"/>
                <a:cs typeface="Times New Roman" pitchFamily="18" charset="0"/>
              </a:rPr>
              <a:t>89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УМК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родному (татарскому) языку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литературе </a:t>
            </a:r>
          </a:p>
          <a:p>
            <a:pPr lvl="0"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федеральном перечне учебников</a:t>
            </a:r>
          </a:p>
          <a:p>
            <a:pPr lvl="0" algn="ctr"/>
            <a:r>
              <a:rPr lang="ru-RU" b="1" dirty="0">
                <a:solidFill>
                  <a:srgbClr val="A8246F"/>
                </a:solidFill>
                <a:latin typeface="Times New Roman" pitchFamily="18" charset="0"/>
                <a:cs typeface="Times New Roman" pitchFamily="18" charset="0"/>
              </a:rPr>
              <a:t>34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УМК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применяются в </a:t>
            </a:r>
          </a:p>
          <a:p>
            <a:pPr lvl="0" algn="ctr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качестве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учебного пособия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472" y="4000504"/>
            <a:ext cx="1428760" cy="190501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786446" y="5786454"/>
            <a:ext cx="30980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>
                <a:solidFill>
                  <a:srgbClr val="A8246F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http://www.irort.ru/node/3</a:t>
            </a:r>
            <a:r>
              <a:rPr lang="en-US" sz="1350" b="1" u="sng" dirty="0">
                <a:solidFill>
                  <a:srgbClr val="A8246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638</a:t>
            </a:r>
            <a:endParaRPr lang="ru-RU" sz="1350" b="1" u="sng" dirty="0">
              <a:solidFill>
                <a:srgbClr val="A8246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5206" y="3929066"/>
            <a:ext cx="1424577" cy="189943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7" cstate="print"/>
          <a:srcRect r="56434"/>
          <a:stretch/>
        </p:blipFill>
        <p:spPr>
          <a:xfrm>
            <a:off x="8260245" y="0"/>
            <a:ext cx="883755" cy="10001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265658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187625" y="159567"/>
            <a:ext cx="61543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 по включению учебных изданий, переведенных на татарский язык, </a:t>
            </a: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федеральный перечень учебников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1357290" y="4786322"/>
            <a:ext cx="924120" cy="14784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4731" y="4972847"/>
            <a:ext cx="866399" cy="1419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Прямоугольник 25"/>
          <p:cNvSpPr/>
          <p:nvPr/>
        </p:nvSpPr>
        <p:spPr>
          <a:xfrm>
            <a:off x="2357422" y="4000504"/>
            <a:ext cx="48577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A8246F"/>
                </a:solidFill>
                <a:latin typeface="Times New Roman" pitchFamily="18" charset="0"/>
                <a:cs typeface="Times New Roman" pitchFamily="18" charset="0"/>
              </a:rPr>
              <a:t>Приказ Министерства просвещения </a:t>
            </a:r>
          </a:p>
          <a:p>
            <a:pPr algn="ctr"/>
            <a:r>
              <a:rPr lang="ru-RU" sz="1600" b="1" dirty="0">
                <a:solidFill>
                  <a:srgbClr val="A8246F"/>
                </a:solidFill>
                <a:latin typeface="Times New Roman" pitchFamily="18" charset="0"/>
                <a:cs typeface="Times New Roman" pitchFamily="18" charset="0"/>
              </a:rPr>
              <a:t>Российской Федерации </a:t>
            </a:r>
          </a:p>
          <a:p>
            <a:pPr algn="ctr"/>
            <a:r>
              <a:rPr lang="ru-RU" sz="1600" b="1" dirty="0">
                <a:solidFill>
                  <a:srgbClr val="A8246F"/>
                </a:solidFill>
                <a:latin typeface="Times New Roman" pitchFamily="18" charset="0"/>
                <a:cs typeface="Times New Roman" pitchFamily="18" charset="0"/>
              </a:rPr>
              <a:t>от 18 декабря 2019 г. № 695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«Об утверждении Порядка формирования федерального перечня учебников, допущенных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образования»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25962105"/>
              </p:ext>
            </p:extLst>
          </p:nvPr>
        </p:nvGraphicFramePr>
        <p:xfrm>
          <a:off x="827584" y="1391418"/>
          <a:ext cx="7632848" cy="2677683"/>
        </p:xfrm>
        <a:graphic>
          <a:graphicData uri="http://schemas.openxmlformats.org/drawingml/2006/table">
            <a:tbl>
              <a:tblPr firstRow="1" firstCol="1" bandRow="1"/>
              <a:tblGrid>
                <a:gridCol w="1187984">
                  <a:extLst>
                    <a:ext uri="{9D8B030D-6E8A-4147-A177-3AD203B41FA5}">
                      <a16:colId xmlns:a16="http://schemas.microsoft.com/office/drawing/2014/main" xmlns="" val="3457475552"/>
                    </a:ext>
                  </a:extLst>
                </a:gridCol>
                <a:gridCol w="6444864">
                  <a:extLst>
                    <a:ext uri="{9D8B030D-6E8A-4147-A177-3AD203B41FA5}">
                      <a16:colId xmlns:a16="http://schemas.microsoft.com/office/drawing/2014/main" xmlns="" val="3988535332"/>
                    </a:ext>
                  </a:extLst>
                </a:gridCol>
              </a:tblGrid>
              <a:tr h="87752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2100" b="1" kern="12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000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2020 год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1377" marR="51377" marT="126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2000" kern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подготовка 38 УМК (учебник, электронный учебник, книга учителя) для начальной школы для включения в федеральный перечень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1377" marR="51377" marT="126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71926031"/>
                  </a:ext>
                </a:extLst>
              </a:tr>
              <a:tr h="335773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2100" b="1" kern="12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000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2021 год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1377" marR="51377" marT="126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kern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включение 38 УМК для 1-4 классов в ФП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1377" marR="51377" marT="126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63806350"/>
                  </a:ext>
                </a:extLst>
              </a:tr>
              <a:tr h="6588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2000" kern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подготовка 51 УМК  для основной школы для включения в федеральный перечень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1377" marR="51377" marT="126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84592617"/>
                  </a:ext>
                </a:extLst>
              </a:tr>
              <a:tr h="7011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2100" b="1" kern="12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000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2022 год</a:t>
                      </a:r>
                      <a:endParaRPr lang="ru-RU" sz="15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1377" marR="51377" marT="126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600"/>
                        </a:spcAft>
                      </a:pPr>
                      <a:r>
                        <a:rPr lang="ru-RU" sz="2000" b="1" kern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включение 41 УМК для 5-9 классов в ФП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51377" marR="51377" marT="126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1665826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428596" y="4071942"/>
            <a:ext cx="887789" cy="1396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7956377" y="3670459"/>
            <a:ext cx="866399" cy="1396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/>
          <a:srcRect r="56434"/>
          <a:stretch/>
        </p:blipFill>
        <p:spPr>
          <a:xfrm>
            <a:off x="8260245" y="0"/>
            <a:ext cx="883755" cy="10001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791379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76724" y="146167"/>
            <a:ext cx="78386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Информационная образовательная система дистанционного обучения татарскому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языку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теле»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654736" y="5441508"/>
            <a:ext cx="3978432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25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Проходят обучение </a:t>
            </a:r>
          </a:p>
          <a:p>
            <a:pPr algn="ctr"/>
            <a:r>
              <a:rPr lang="en-US" sz="1725" b="1" dirty="0" smtClean="0">
                <a:solidFill>
                  <a:srgbClr val="A8246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36 486 </a:t>
            </a:r>
            <a:r>
              <a:rPr lang="ru-RU" sz="1725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пользователей</a:t>
            </a:r>
            <a:endParaRPr lang="ru-RU" sz="1725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472" y="1571612"/>
            <a:ext cx="3978432" cy="2904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5436097" y="2088588"/>
            <a:ext cx="3582142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defTabSz="68580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ru-RU" sz="1700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1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уровней</a:t>
            </a:r>
          </a:p>
          <a:p>
            <a:pPr marL="214313" indent="-214313" defTabSz="68580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ru-RU" sz="1700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  <a:r>
              <a:rPr lang="ru-RU" sz="1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раздела</a:t>
            </a:r>
          </a:p>
          <a:p>
            <a:pPr marL="214313" indent="-214313" defTabSz="68580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ru-RU" sz="1700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288</a:t>
            </a:r>
            <a:r>
              <a:rPr lang="ru-RU" sz="1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уроков</a:t>
            </a:r>
          </a:p>
          <a:p>
            <a:pPr marL="214313" indent="-214313" defTabSz="68580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ru-RU" sz="1700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6 372 </a:t>
            </a:r>
            <a:r>
              <a:rPr lang="ru-RU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упражнения</a:t>
            </a:r>
          </a:p>
          <a:p>
            <a:pPr marL="214313" indent="-214313" defTabSz="68580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ru-RU" sz="1700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1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уровневых тестов</a:t>
            </a:r>
          </a:p>
          <a:p>
            <a:pPr marL="214313" indent="-214313" defTabSz="68580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ru-RU" sz="1700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293</a:t>
            </a:r>
            <a:r>
              <a:rPr lang="ru-RU" sz="1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видеосюжета</a:t>
            </a:r>
          </a:p>
          <a:p>
            <a:pPr marL="214313" indent="-214313" defTabSz="68580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ru-RU" sz="1700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10 950 </a:t>
            </a:r>
            <a:r>
              <a:rPr lang="ru-RU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аудиофайлов</a:t>
            </a:r>
          </a:p>
          <a:p>
            <a:pPr marL="214313" indent="-214313" defTabSz="68580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ru-RU" sz="1700" b="1" dirty="0">
                <a:solidFill>
                  <a:srgbClr val="A82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6 795 </a:t>
            </a:r>
            <a:r>
              <a:rPr lang="ru-RU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фотографий</a:t>
            </a:r>
          </a:p>
          <a:p>
            <a:pPr marL="214313" indent="-214313" defTabSz="68580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ru-RU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Лаборатория произношения</a:t>
            </a:r>
          </a:p>
          <a:p>
            <a:pPr marL="214313" indent="-214313" defTabSz="68580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ru-RU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Лаборатория письма</a:t>
            </a:r>
          </a:p>
          <a:p>
            <a:pPr marL="214313" indent="-214313" defTabSz="685800">
              <a:buClr>
                <a:srgbClr val="002060"/>
              </a:buClr>
              <a:buFont typeface="Wingdings" panose="05000000000000000000" pitchFamily="2" charset="2"/>
              <a:buChar char="ü"/>
              <a:defRPr/>
            </a:pPr>
            <a:r>
              <a:rPr lang="ru-RU" sz="1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Лаборатория грамматики</a:t>
            </a:r>
            <a:endParaRPr lang="ru-RU" sz="17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4643446"/>
            <a:ext cx="1428760" cy="190501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/>
          <a:srcRect r="56434"/>
          <a:stretch/>
        </p:blipFill>
        <p:spPr>
          <a:xfrm>
            <a:off x="8260245" y="0"/>
            <a:ext cx="883755" cy="9286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454014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363822" y="205579"/>
            <a:ext cx="61543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Интерактивные проекты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татарском языке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14942" y="1714488"/>
            <a:ext cx="2448873" cy="103822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2786058"/>
            <a:ext cx="2235898" cy="75567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6592" y="2871871"/>
            <a:ext cx="752056" cy="47051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2" y="2714620"/>
            <a:ext cx="3144104" cy="104818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7686" y="4214818"/>
            <a:ext cx="3667445" cy="104953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b="9733"/>
          <a:stretch/>
        </p:blipFill>
        <p:spPr>
          <a:xfrm>
            <a:off x="4500562" y="5715016"/>
            <a:ext cx="3441453" cy="624649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480" y="1428736"/>
            <a:ext cx="2280998" cy="860849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480" y="4071942"/>
            <a:ext cx="2646294" cy="111252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29586" y="5286388"/>
            <a:ext cx="805501" cy="10740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29586" y="4071942"/>
            <a:ext cx="815057" cy="10867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58148" y="2786058"/>
            <a:ext cx="846345" cy="11284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86710" y="1428736"/>
            <a:ext cx="898681" cy="11982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5786" y="1285860"/>
            <a:ext cx="849185" cy="113224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5786" y="2571744"/>
            <a:ext cx="866871" cy="115582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5786" y="3857628"/>
            <a:ext cx="949280" cy="126570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5786" y="5214950"/>
            <a:ext cx="994031" cy="13253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821857" y="5545026"/>
            <a:ext cx="2291609" cy="884909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19" cstate="print"/>
          <a:srcRect r="56434"/>
          <a:stretch/>
        </p:blipFill>
        <p:spPr>
          <a:xfrm>
            <a:off x="8260245" y="0"/>
            <a:ext cx="883755" cy="10001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738404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9137" y="273050"/>
            <a:ext cx="7781953" cy="3584577"/>
          </a:xfrm>
        </p:spPr>
        <p:txBody>
          <a:bodyPr>
            <a:normAutofit fontScale="40000" lnSpcReduction="20000"/>
          </a:bodyPr>
          <a:lstStyle/>
          <a:p>
            <a:pPr algn="ctr">
              <a:buNone/>
            </a:pPr>
            <a:endParaRPr lang="ru-RU" sz="4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6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«ДОРОЖНАЯ КАРТА»</a:t>
            </a:r>
            <a:endParaRPr lang="ru-RU" sz="67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6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увеличению охвата обучением детей татарской национальности на родном татарском языке</a:t>
            </a:r>
            <a:endParaRPr lang="ru-RU" sz="67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6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образовательных организациях </a:t>
            </a:r>
            <a:r>
              <a:rPr lang="ru-RU" sz="67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Зеленодольского</a:t>
            </a:r>
            <a:r>
              <a:rPr lang="ru-RU" sz="6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 </a:t>
            </a:r>
            <a:endParaRPr lang="ru-RU" sz="67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6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2021-2024 гг.</a:t>
            </a:r>
            <a:endParaRPr lang="ru-RU" sz="67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571876"/>
            <a:ext cx="3678703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3571876"/>
            <a:ext cx="456065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13771" y="178767"/>
            <a:ext cx="6744242" cy="954027"/>
          </a:xfrm>
        </p:spPr>
        <p:txBody>
          <a:bodyPr/>
          <a:lstStyle/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ДЕТСКИЕ САДЫ с ТАТАРСКИМИ ГРУППАМИ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44883" y="0"/>
            <a:ext cx="1766354" cy="655781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41625172"/>
              </p:ext>
            </p:extLst>
          </p:nvPr>
        </p:nvGraphicFramePr>
        <p:xfrm>
          <a:off x="785786" y="1285860"/>
          <a:ext cx="7643865" cy="4907280"/>
        </p:xfrm>
        <a:graphic>
          <a:graphicData uri="http://schemas.openxmlformats.org/drawingml/2006/table">
            <a:tbl>
              <a:tblPr firstRow="1" firstCol="1" bandRow="1"/>
              <a:tblGrid>
                <a:gridCol w="551619"/>
                <a:gridCol w="5091983"/>
                <a:gridCol w="2000263"/>
              </a:tblGrid>
              <a:tr h="2032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№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ДОО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Количество</a:t>
                      </a:r>
                      <a:r>
                        <a:rPr lang="tt-RU" sz="2000" b="1" baseline="0" dirty="0" smtClean="0">
                          <a:effectLst/>
                          <a:latin typeface="Times New Roman"/>
                          <a:ea typeface="Calibri"/>
                        </a:rPr>
                        <a:t> групп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7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Детский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сад №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1  «Ласточка» 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2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Детский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сад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№4 «Солнышко» 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3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Детский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сад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№7 «</a:t>
                      </a:r>
                      <a:r>
                        <a:rPr lang="ru-RU" sz="2000" b="1" dirty="0" err="1" smtClean="0">
                          <a:effectLst/>
                          <a:latin typeface="Times New Roman"/>
                          <a:ea typeface="Calibri"/>
                        </a:rPr>
                        <a:t>Чебурашка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» 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4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Детский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сад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№10 «Созвездие»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3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5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Детский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сад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№11 «Антошка»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3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6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Детский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сад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13 «</a:t>
                      </a:r>
                      <a:r>
                        <a:rPr lang="ru-RU" sz="2000" b="1" dirty="0" err="1" smtClean="0">
                          <a:effectLst/>
                          <a:latin typeface="Times New Roman"/>
                          <a:ea typeface="Calibri"/>
                        </a:rPr>
                        <a:t>Гуселки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» 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7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Детский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сад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№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20 «Елочка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» </a:t>
                      </a: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8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Детский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сад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№21 «Незабудка» 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9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Детский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сад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№23 «Золотой</a:t>
                      </a:r>
                      <a:r>
                        <a:rPr lang="ru-RU" sz="2000" b="1" baseline="0" dirty="0" smtClean="0">
                          <a:effectLst/>
                          <a:latin typeface="Times New Roman"/>
                          <a:ea typeface="Calibri"/>
                        </a:rPr>
                        <a:t> колосок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» 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4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10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Детский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сад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№24</a:t>
                      </a:r>
                      <a:r>
                        <a:rPr lang="ru-RU" sz="2000" b="1" baseline="0" dirty="0" smtClean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«Васильки» с. </a:t>
                      </a:r>
                      <a:r>
                        <a:rPr lang="ru-RU" sz="2000" b="1" dirty="0" err="1" smtClean="0">
                          <a:effectLst/>
                          <a:latin typeface="Times New Roman"/>
                          <a:ea typeface="Calibri"/>
                        </a:rPr>
                        <a:t>Осиново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11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Детский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сад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№25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«</a:t>
                      </a:r>
                      <a:r>
                        <a:rPr lang="ru-RU" sz="2000" b="1" dirty="0" err="1" smtClean="0">
                          <a:effectLst/>
                          <a:latin typeface="Times New Roman"/>
                          <a:ea typeface="Calibri"/>
                        </a:rPr>
                        <a:t>Аленушка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» 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12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Детский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сад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№26</a:t>
                      </a:r>
                      <a:r>
                        <a:rPr lang="ru-RU" sz="2000" b="1" baseline="0" dirty="0" smtClean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«</a:t>
                      </a:r>
                      <a:r>
                        <a:rPr lang="ru-RU" sz="2000" b="1" dirty="0" err="1" smtClean="0">
                          <a:effectLst/>
                          <a:latin typeface="Times New Roman"/>
                          <a:ea typeface="Calibri"/>
                        </a:rPr>
                        <a:t>Дюмовочка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» 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7201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13771" y="178767"/>
            <a:ext cx="6744242" cy="954027"/>
          </a:xfrm>
        </p:spPr>
        <p:txBody>
          <a:bodyPr/>
          <a:lstStyle/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ДЕТСКИЕ САДЫ с ТАТАРСКИМИ ГРУППАМИ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44883" y="0"/>
            <a:ext cx="1766354" cy="655781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41625172"/>
              </p:ext>
            </p:extLst>
          </p:nvPr>
        </p:nvGraphicFramePr>
        <p:xfrm>
          <a:off x="857224" y="1428736"/>
          <a:ext cx="6984776" cy="3505200"/>
        </p:xfrm>
        <a:graphic>
          <a:graphicData uri="http://schemas.openxmlformats.org/drawingml/2006/table">
            <a:tbl>
              <a:tblPr firstRow="1" firstCol="1" bandRow="1"/>
              <a:tblGrid>
                <a:gridCol w="504056"/>
                <a:gridCol w="4925232"/>
                <a:gridCol w="1555488"/>
              </a:tblGrid>
              <a:tr h="2032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№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ДОО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Количество</a:t>
                      </a:r>
                      <a:r>
                        <a:rPr lang="tt-RU" sz="2000" b="1" baseline="0" dirty="0" smtClean="0">
                          <a:effectLst/>
                          <a:latin typeface="Times New Roman"/>
                          <a:ea typeface="Calibri"/>
                        </a:rPr>
                        <a:t> групп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13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Детский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сад №30 «Кораблик» </a:t>
                      </a: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2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14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Детский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сад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№31 «</a:t>
                      </a:r>
                      <a:r>
                        <a:rPr lang="ru-RU" sz="2000" b="1" dirty="0" err="1" smtClean="0">
                          <a:effectLst/>
                          <a:latin typeface="Times New Roman"/>
                          <a:ea typeface="Calibri"/>
                        </a:rPr>
                        <a:t>Чишмә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» 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7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60095" algn="l"/>
                        </a:tabLs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15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Детский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сад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№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32 «Сказка» </a:t>
                      </a: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16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Детский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сад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№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33 «Аленький цветочек» </a:t>
                      </a: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17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Детский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сад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№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34 «</a:t>
                      </a:r>
                      <a:r>
                        <a:rPr lang="ru-RU" sz="2000" b="1" dirty="0" err="1">
                          <a:effectLst/>
                          <a:latin typeface="Times New Roman"/>
                          <a:ea typeface="Calibri"/>
                        </a:rPr>
                        <a:t>Гульчечек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» </a:t>
                      </a: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4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18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Детский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сад №53 «Радость» 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с. Осиново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19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Детский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сад №54 «Звёздочка» </a:t>
                      </a: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2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07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60095" algn="l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20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60095" algn="l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Детский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сад №55 «</a:t>
                      </a:r>
                      <a:r>
                        <a:rPr lang="ru-RU" sz="2000" b="1" dirty="0" smtClean="0">
                          <a:effectLst/>
                          <a:latin typeface="Times New Roman"/>
                          <a:ea typeface="Calibri"/>
                        </a:rPr>
                        <a:t>Кил</a:t>
                      </a: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ә</a:t>
                      </a:r>
                      <a:r>
                        <a:rPr lang="ru-RU" sz="2000" b="1" dirty="0" err="1" smtClean="0">
                          <a:effectLst/>
                          <a:latin typeface="Times New Roman"/>
                          <a:ea typeface="Calibri"/>
                        </a:rPr>
                        <a:t>чәк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</a:rPr>
                        <a:t>» </a:t>
                      </a: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60095" algn="l"/>
                        </a:tabLst>
                      </a:pPr>
                      <a:r>
                        <a:rPr lang="tt-RU" sz="2000" b="1" dirty="0" smtClean="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ru-RU" sz="20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7201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572560" cy="114300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ШКОЛЫ с КЛАССАМИ ВОСПИТАНИЯ </a:t>
            </a:r>
            <a:b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ТАТАРСКОМ ЯЗЫКЕ</a:t>
            </a:r>
            <a:b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Доржная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карта» на 2021 – 2024гг.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62380506"/>
              </p:ext>
            </p:extLst>
          </p:nvPr>
        </p:nvGraphicFramePr>
        <p:xfrm>
          <a:off x="500034" y="4786322"/>
          <a:ext cx="8197267" cy="1304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97267"/>
              </a:tblGrid>
              <a:tr h="1304454">
                <a:tc>
                  <a:txBody>
                    <a:bodyPr/>
                    <a:lstStyle/>
                    <a:p>
                      <a:pPr algn="just"/>
                      <a:endParaRPr lang="tt-RU" sz="2200" baseline="0" dirty="0" smtClean="0">
                        <a:solidFill>
                          <a:srgbClr val="253D75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63" marB="4566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44883" y="0"/>
            <a:ext cx="1766354" cy="655781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23378556"/>
              </p:ext>
            </p:extLst>
          </p:nvPr>
        </p:nvGraphicFramePr>
        <p:xfrm>
          <a:off x="642910" y="1214422"/>
          <a:ext cx="7992886" cy="5362956"/>
        </p:xfrm>
        <a:graphic>
          <a:graphicData uri="http://schemas.openxmlformats.org/drawingml/2006/table">
            <a:tbl>
              <a:tblPr firstRow="1" firstCol="1" bandRow="1"/>
              <a:tblGrid>
                <a:gridCol w="441718"/>
                <a:gridCol w="2654624"/>
                <a:gridCol w="1224136"/>
                <a:gridCol w="1224136"/>
                <a:gridCol w="1224136"/>
                <a:gridCol w="1224136"/>
              </a:tblGrid>
              <a:tr h="2032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 smtClean="0">
                          <a:effectLst/>
                          <a:latin typeface="Times New Roman"/>
                          <a:ea typeface="Calibri"/>
                        </a:rPr>
                        <a:t>№</a:t>
                      </a:r>
                      <a:endParaRPr lang="ru-RU" sz="18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800" b="1" dirty="0" smtClean="0">
                          <a:effectLst/>
                          <a:latin typeface="Times New Roman"/>
                          <a:ea typeface="Calibri"/>
                        </a:rPr>
                        <a:t>ОО</a:t>
                      </a:r>
                      <a:endParaRPr lang="ru-RU" sz="18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</a:rPr>
                        <a:t>2020-2021</a:t>
                      </a:r>
                      <a:endParaRPr lang="ru-RU" sz="18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</a:rPr>
                        <a:t>2021-2022</a:t>
                      </a:r>
                      <a:endParaRPr lang="ru-RU" sz="18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</a:rPr>
                        <a:t>2022-2023</a:t>
                      </a:r>
                      <a:endParaRPr lang="ru-RU" sz="18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Calibri"/>
                        </a:rPr>
                        <a:t>2023-2024</a:t>
                      </a:r>
                      <a:endParaRPr lang="ru-RU" sz="18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27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 smtClean="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МБОУ «Гимназия №10 ЗМР РТ»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 smtClean="0">
                          <a:effectLst/>
                          <a:latin typeface="Times New Roman"/>
                          <a:ea typeface="Calibri"/>
                        </a:rPr>
                        <a:t>2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МБОУ «СОШ №15 с УИОП ЗМР РТ»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 smtClean="0">
                          <a:effectLst/>
                          <a:latin typeface="Times New Roman"/>
                          <a:ea typeface="Calibri"/>
                        </a:rPr>
                        <a:t>3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МБОУ «</a:t>
                      </a:r>
                      <a:r>
                        <a:rPr lang="ru-RU" sz="16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Нурлатская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СОШ ЗМР РТ»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 smtClean="0">
                          <a:effectLst/>
                          <a:latin typeface="Times New Roman"/>
                          <a:ea typeface="Calibri"/>
                        </a:rPr>
                        <a:t>4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МБОУ «</a:t>
                      </a:r>
                      <a:r>
                        <a:rPr lang="ru-RU" sz="1600" b="1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Айшинская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СОШ ЗМР РТ»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 smtClean="0">
                          <a:effectLst/>
                          <a:latin typeface="Times New Roman"/>
                          <a:ea typeface="Calibri"/>
                        </a:rPr>
                        <a:t>5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МБОУ «Лицей №14» ЗМР РТ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 smtClean="0">
                          <a:effectLst/>
                          <a:latin typeface="Times New Roman"/>
                          <a:ea typeface="Calibri"/>
                        </a:rPr>
                        <a:t>6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МБОУ «Лицей 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имени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В.В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. Карпова» ЗМР РТ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7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МБОУ «СОШ №4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ЗМР РТ»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 smtClean="0">
                          <a:effectLst/>
                          <a:latin typeface="Times New Roman"/>
                          <a:ea typeface="Calibri"/>
                        </a:rPr>
                        <a:t>8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МБОУ «СОШ №7 </a:t>
                      </a:r>
                      <a:endParaRPr lang="ru-RU" sz="1600" b="1" dirty="0" smtClean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ЗМР 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РТ»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4815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9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8655" marR="486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МБОУ «Лицей №9 имени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А.С.Пушкина ЗМР РТ»</a:t>
                      </a: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Calibri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00884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28596" y="285704"/>
            <a:ext cx="8229600" cy="6572296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РЕКОМЕНДАЦИИ: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-	Продолжить работу по обеспечению качества воспитания и обучения на родном (татарском) языке, развитию в детских садах групп с родным (татарским) языком воспитания и обучения;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-	Продолжить работу по реализации Концепции развития национального образования до 2030 года;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	Продолжить реализацию «дорожной карты» по совершенствованию преподавания родного (татарского) языка и литературы;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	Активизировать работу по преемственности дошкольного и начального общего образования в обучении родному (татарскому) языку;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Проводить работу по увеличению охвата обучением и воспитанием на родном татарском языке;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Продолжить работу по развитию полноценной языковой среды на родном (татарском) языке в дошкольных и общеобразовательных организациях, а так же по поддержке изучения родного языка, культуры и традиций в рамках дополнительного образования.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605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рямоугольник 14"/>
          <p:cNvSpPr>
            <a:spLocks noChangeArrowheads="1"/>
          </p:cNvSpPr>
          <p:nvPr/>
        </p:nvSpPr>
        <p:spPr bwMode="auto">
          <a:xfrm>
            <a:off x="1357290" y="142853"/>
            <a:ext cx="7239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b="1" dirty="0" smtClean="0">
              <a:solidFill>
                <a:srgbClr val="253D75"/>
              </a:solidFill>
            </a:endParaRPr>
          </a:p>
          <a:p>
            <a:pPr marL="742950" lvl="1" indent="-285750" algn="ctr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253D75"/>
              </a:solidFill>
              <a:latin typeface="Cambria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27162" y="204407"/>
            <a:ext cx="80168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с педагогическими кадрами по повышению профессионализма</a:t>
            </a:r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16766" y="1204597"/>
            <a:ext cx="8229600" cy="35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Кадровый состав педагогических работников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01240696"/>
              </p:ext>
            </p:extLst>
          </p:nvPr>
        </p:nvGraphicFramePr>
        <p:xfrm>
          <a:off x="680941" y="1749080"/>
          <a:ext cx="7851499" cy="1234335"/>
        </p:xfrm>
        <a:graphic>
          <a:graphicData uri="http://schemas.openxmlformats.org/drawingml/2006/table">
            <a:tbl>
              <a:tblPr firstRow="1" firstCol="1" bandRow="1"/>
              <a:tblGrid>
                <a:gridCol w="2528696"/>
                <a:gridCol w="1850302"/>
                <a:gridCol w="1713522"/>
                <a:gridCol w="1758979"/>
              </a:tblGrid>
              <a:tr h="5715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 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учителей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 стажем 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0-3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года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 стажем </a:t>
                      </a:r>
                      <a:endParaRPr lang="ru-RU" sz="20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3-10 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 стажем 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более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 лет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19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110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1,8%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r>
                        <a:rPr lang="en-US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48,2%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627162" y="2983415"/>
            <a:ext cx="7929618" cy="35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Квалификационный уровень педагогических работников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8587436"/>
              </p:ext>
            </p:extLst>
          </p:nvPr>
        </p:nvGraphicFramePr>
        <p:xfrm>
          <a:off x="712347" y="3534019"/>
          <a:ext cx="7888390" cy="1219200"/>
        </p:xfrm>
        <a:graphic>
          <a:graphicData uri="http://schemas.openxmlformats.org/drawingml/2006/table">
            <a:tbl>
              <a:tblPr firstRow="1" firstCol="1" bandRow="1"/>
              <a:tblGrid>
                <a:gridCol w="1234705"/>
                <a:gridCol w="1646272"/>
                <a:gridCol w="2469409"/>
                <a:gridCol w="2538004"/>
              </a:tblGrid>
              <a:tr h="5000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 учителей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Имеют </a:t>
                      </a:r>
                      <a:endParaRPr lang="ru-RU" sz="20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кв. 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категории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Имеют </a:t>
                      </a:r>
                      <a:endParaRPr lang="ru-RU" sz="20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первую кв. категорию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Имеют </a:t>
                      </a:r>
                      <a:endParaRPr lang="ru-RU" sz="20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высшую кв. 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категорию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0100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110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94 (85,7%)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77 (70,0%)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 (15,45%)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691733" y="4879839"/>
            <a:ext cx="7929618" cy="35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Курсы повышения квалификации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59602944"/>
              </p:ext>
            </p:extLst>
          </p:nvPr>
        </p:nvGraphicFramePr>
        <p:xfrm>
          <a:off x="730312" y="5373216"/>
          <a:ext cx="7810504" cy="914400"/>
        </p:xfrm>
        <a:graphic>
          <a:graphicData uri="http://schemas.openxmlformats.org/drawingml/2006/table">
            <a:tbl>
              <a:tblPr firstRow="1" firstCol="1" bandRow="1"/>
              <a:tblGrid>
                <a:gridCol w="1514265"/>
                <a:gridCol w="1562600"/>
                <a:gridCol w="2397786"/>
                <a:gridCol w="2335853"/>
              </a:tblGrid>
              <a:tr h="214314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 учителей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Курсы ПК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Прошли курсы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ПК в 2019-2020 </a:t>
                      </a:r>
                      <a:r>
                        <a:rPr lang="ru-RU" sz="2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у.г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97184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ИРО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КФУ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0100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110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110 (100%)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36</a:t>
                      </a:r>
                      <a:r>
                        <a:rPr lang="ru-RU" sz="200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(32</a:t>
                      </a: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,7%)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 (63,3%)</a:t>
                      </a:r>
                      <a:endParaRPr lang="ru-RU" sz="200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8020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496944" cy="10334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Повышение квалификации учителей                        на базе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стажировочных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площадок</a:t>
            </a: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539552" y="1628800"/>
            <a:ext cx="8147248" cy="4525962"/>
          </a:xfrm>
        </p:spPr>
        <p:txBody>
          <a:bodyPr>
            <a:normAutofit fontScale="92500"/>
          </a:bodyPr>
          <a:lstStyle/>
          <a:p>
            <a:pPr marL="0" algn="just">
              <a:spcBef>
                <a:spcPts val="0"/>
              </a:spcBef>
              <a:buFont typeface="Arial" pitchFamily="34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основании приказа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РТ в 2020-2021 учебном году определены республиканскими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стажировочными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площадками:</a:t>
            </a:r>
          </a:p>
          <a:p>
            <a:pPr marL="0"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 «Гимназия №5 ЗМР РТ»;</a:t>
            </a:r>
          </a:p>
          <a:p>
            <a:pPr marL="0"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 «Лицей №9 им. А.С. Пушкина ЗМР РТ»;</a:t>
            </a:r>
          </a:p>
          <a:p>
            <a:pPr marL="0"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 «Гимназия №10 ЗМР РТ»;</a:t>
            </a:r>
          </a:p>
          <a:p>
            <a:pPr marL="0"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 «Лицей имени В.В. Карпова» с. Осиново ЗМР РТ.</a:t>
            </a:r>
          </a:p>
          <a:p>
            <a:pPr marL="0" algn="just">
              <a:spcBef>
                <a:spcPts val="0"/>
              </a:spcBef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Осиновская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гимназия имени С.К.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Гиматдинова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ЗМР РТ»</a:t>
            </a:r>
          </a:p>
          <a:p>
            <a:pPr marL="0" algn="just">
              <a:spcBef>
                <a:spcPts val="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 «СОШ №7 ЗМР РТ» – площадка по апробации новых УМК по родному татарскому языку.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0"/>
              </a:spcBef>
              <a:buFont typeface="Arial" pitchFamily="34" charset="0"/>
              <a:buNone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0"/>
              </a:spcBef>
              <a:buFont typeface="Arial" pitchFamily="34" charset="0"/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рамках стажировок учителями татарского языка и литературы даны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68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открытых уроков, мастер-классов.  </a:t>
            </a:r>
          </a:p>
          <a:p>
            <a:pPr marL="0" algn="just">
              <a:spcBef>
                <a:spcPts val="0"/>
              </a:spcBef>
              <a:buFont typeface="Arial" pitchFamily="34" charset="0"/>
              <a:buNone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>
              <a:spcBef>
                <a:spcPts val="0"/>
              </a:spcBef>
            </a:pPr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355930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36828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РЕСПУБЛИКАНСКИЕ СТАЖИРОВКИ</a:t>
            </a:r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285688" y="687950"/>
            <a:ext cx="8501122" cy="5261330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7200" dirty="0">
                <a:solidFill>
                  <a:schemeClr val="tx1"/>
                </a:solidFill>
                <a:latin typeface="Times New Roman"/>
                <a:ea typeface="Times New Roman"/>
              </a:rPr>
              <a:t>1. Республиканский семинар </a:t>
            </a:r>
            <a:r>
              <a:rPr lang="tt-RU" sz="7200" dirty="0">
                <a:solidFill>
                  <a:schemeClr val="tx1"/>
                </a:solidFill>
                <a:latin typeface="Times New Roman"/>
                <a:ea typeface="Times New Roman"/>
              </a:rPr>
              <a:t>по теме </a:t>
            </a:r>
            <a:r>
              <a:rPr lang="ru-RU" sz="7200" dirty="0">
                <a:solidFill>
                  <a:schemeClr val="tx1"/>
                </a:solidFill>
                <a:latin typeface="Times New Roman"/>
                <a:ea typeface="Times New Roman"/>
              </a:rPr>
              <a:t>«</a:t>
            </a:r>
            <a:r>
              <a:rPr lang="tt-RU" sz="7200" dirty="0">
                <a:solidFill>
                  <a:schemeClr val="tx1"/>
                </a:solidFill>
                <a:latin typeface="Times New Roman"/>
                <a:ea typeface="Times New Roman"/>
              </a:rPr>
              <a:t>Формирование у учителя </a:t>
            </a:r>
            <a:r>
              <a:rPr lang="tt-RU" sz="7200" spc="-5" dirty="0">
                <a:solidFill>
                  <a:schemeClr val="tx1"/>
                </a:solidFill>
                <a:latin typeface="Times New Roman"/>
                <a:ea typeface="Times New Roman"/>
              </a:rPr>
              <a:t>навыков развития метапредметных умений в условиях реализации ФГОС</a:t>
            </a:r>
            <a:r>
              <a:rPr lang="ru-RU" sz="7200" spc="-5" dirty="0">
                <a:solidFill>
                  <a:schemeClr val="tx1"/>
                </a:solidFill>
                <a:latin typeface="Times New Roman"/>
                <a:ea typeface="Times New Roman"/>
              </a:rPr>
              <a:t>» </a:t>
            </a:r>
            <a:r>
              <a:rPr lang="ru-RU" sz="72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на </a:t>
            </a:r>
            <a:r>
              <a:rPr lang="ru-RU" sz="7200" dirty="0">
                <a:solidFill>
                  <a:schemeClr val="tx1"/>
                </a:solidFill>
                <a:latin typeface="Times New Roman"/>
                <a:ea typeface="Times New Roman"/>
              </a:rPr>
              <a:t>базе МБОУ «Гимназия №5 ЗМР РТ» (</a:t>
            </a:r>
            <a:r>
              <a:rPr lang="ru-RU" sz="7200" i="1" dirty="0">
                <a:solidFill>
                  <a:schemeClr val="tx1"/>
                </a:solidFill>
                <a:latin typeface="Times New Roman"/>
                <a:ea typeface="Times New Roman"/>
              </a:rPr>
              <a:t>Распоряжение ИК ЗМР от 27.11.2020 №03-05-1197</a:t>
            </a:r>
            <a:r>
              <a:rPr lang="ru-RU" sz="7200" dirty="0">
                <a:solidFill>
                  <a:schemeClr val="tx1"/>
                </a:solidFill>
                <a:latin typeface="Times New Roman"/>
                <a:ea typeface="Times New Roman"/>
              </a:rPr>
              <a:t>);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7200" dirty="0">
                <a:solidFill>
                  <a:schemeClr val="tx1"/>
                </a:solidFill>
                <a:latin typeface="Times New Roman"/>
                <a:ea typeface="Times New Roman"/>
              </a:rPr>
              <a:t>2. Республиканская стажировка по теме </a:t>
            </a:r>
            <a:r>
              <a:rPr lang="ru-RU" sz="7200" dirty="0">
                <a:solidFill>
                  <a:schemeClr val="tx1"/>
                </a:solidFill>
                <a:latin typeface="Times New Roman"/>
                <a:ea typeface="Calibri"/>
              </a:rPr>
              <a:t>«</a:t>
            </a:r>
            <a:r>
              <a:rPr lang="ru-RU" sz="7200" dirty="0">
                <a:solidFill>
                  <a:schemeClr val="tx1"/>
                </a:solidFill>
                <a:latin typeface="Times New Roman"/>
                <a:ea typeface="Times New Roman"/>
              </a:rPr>
              <a:t>Современный урок родного (татарского) языка и литературы в условиях модернизации образования</a:t>
            </a:r>
            <a:r>
              <a:rPr lang="ru-RU" sz="7200" dirty="0">
                <a:solidFill>
                  <a:schemeClr val="tx1"/>
                </a:solidFill>
                <a:latin typeface="Times New Roman"/>
                <a:ea typeface="Calibri"/>
              </a:rPr>
              <a:t>» </a:t>
            </a:r>
            <a:r>
              <a:rPr lang="ru-RU" sz="72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на </a:t>
            </a:r>
            <a:r>
              <a:rPr lang="ru-RU" sz="7200" dirty="0">
                <a:solidFill>
                  <a:schemeClr val="tx1"/>
                </a:solidFill>
                <a:latin typeface="Times New Roman"/>
                <a:ea typeface="Times New Roman"/>
              </a:rPr>
              <a:t>базе МБОУ «Гимназия №5 ЗМР РТ» (</a:t>
            </a:r>
            <a:r>
              <a:rPr lang="ru-RU" sz="7200" i="1" dirty="0">
                <a:solidFill>
                  <a:schemeClr val="tx1"/>
                </a:solidFill>
                <a:latin typeface="Times New Roman"/>
                <a:ea typeface="Times New Roman"/>
              </a:rPr>
              <a:t>Распоряжение ИК ЗМР от 05.03.2021 №03-05-310</a:t>
            </a:r>
            <a:r>
              <a:rPr lang="ru-RU" sz="7200" dirty="0">
                <a:solidFill>
                  <a:schemeClr val="tx1"/>
                </a:solidFill>
                <a:latin typeface="Times New Roman"/>
                <a:ea typeface="Times New Roman"/>
              </a:rPr>
              <a:t>);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7200" dirty="0">
                <a:solidFill>
                  <a:schemeClr val="tx1"/>
                </a:solidFill>
                <a:latin typeface="Times New Roman"/>
                <a:ea typeface="Times New Roman"/>
              </a:rPr>
              <a:t>3. Республиканская стажировка по теме </a:t>
            </a:r>
            <a:r>
              <a:rPr lang="ru-RU" sz="7200" dirty="0">
                <a:solidFill>
                  <a:schemeClr val="tx1"/>
                </a:solidFill>
                <a:latin typeface="Times New Roman"/>
                <a:ea typeface="Calibri"/>
              </a:rPr>
              <a:t>«Современные подходы в преподавании родного (татарского) языка и литературы в условиях ФГОС ОО» </a:t>
            </a:r>
            <a:r>
              <a:rPr lang="ru-RU" sz="72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на </a:t>
            </a:r>
            <a:r>
              <a:rPr lang="ru-RU" sz="7200" dirty="0">
                <a:solidFill>
                  <a:schemeClr val="tx1"/>
                </a:solidFill>
                <a:latin typeface="Times New Roman"/>
                <a:ea typeface="Times New Roman"/>
              </a:rPr>
              <a:t>базе МБОУ «Гимназия №10 ЗМР РТ» (</a:t>
            </a:r>
            <a:r>
              <a:rPr lang="ru-RU" sz="7200" i="1" dirty="0">
                <a:solidFill>
                  <a:schemeClr val="tx1"/>
                </a:solidFill>
                <a:latin typeface="Times New Roman"/>
                <a:ea typeface="Times New Roman"/>
              </a:rPr>
              <a:t>Распоряжение ИК ЗМР от 05.03.2021 №03-05-311</a:t>
            </a:r>
            <a:r>
              <a:rPr lang="ru-RU" sz="7200" dirty="0">
                <a:solidFill>
                  <a:schemeClr val="tx1"/>
                </a:solidFill>
                <a:latin typeface="Times New Roman"/>
                <a:ea typeface="Times New Roman"/>
              </a:rPr>
              <a:t>);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7200" dirty="0">
                <a:solidFill>
                  <a:schemeClr val="tx1"/>
                </a:solidFill>
                <a:latin typeface="Times New Roman"/>
                <a:ea typeface="Times New Roman"/>
              </a:rPr>
              <a:t>4. Республиканская стажировка по теме </a:t>
            </a:r>
            <a:r>
              <a:rPr lang="ru-RU" sz="7200" dirty="0">
                <a:solidFill>
                  <a:schemeClr val="tx1"/>
                </a:solidFill>
                <a:latin typeface="Times New Roman"/>
                <a:ea typeface="Calibri"/>
              </a:rPr>
              <a:t>«</a:t>
            </a:r>
            <a:r>
              <a:rPr lang="ru-RU" sz="7200" dirty="0">
                <a:solidFill>
                  <a:schemeClr val="tx1"/>
                </a:solidFill>
                <a:latin typeface="Times New Roman"/>
                <a:ea typeface="Times New Roman"/>
              </a:rPr>
              <a:t>Современный урок родного (татарского) языка и литературы в условиях модернизации образования</a:t>
            </a:r>
            <a:r>
              <a:rPr lang="ru-RU" sz="7200" dirty="0">
                <a:solidFill>
                  <a:schemeClr val="tx1"/>
                </a:solidFill>
                <a:latin typeface="Times New Roman"/>
                <a:ea typeface="Calibri"/>
              </a:rPr>
              <a:t>» </a:t>
            </a:r>
            <a:r>
              <a:rPr lang="ru-RU" sz="72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на </a:t>
            </a:r>
            <a:r>
              <a:rPr lang="ru-RU" sz="7200" dirty="0">
                <a:solidFill>
                  <a:schemeClr val="tx1"/>
                </a:solidFill>
                <a:latin typeface="Times New Roman"/>
                <a:ea typeface="Times New Roman"/>
              </a:rPr>
              <a:t>базе МБОУ «Гимназия №3 ЗМР РТ» (</a:t>
            </a:r>
            <a:r>
              <a:rPr lang="ru-RU" sz="7200" i="1" dirty="0">
                <a:solidFill>
                  <a:schemeClr val="tx1"/>
                </a:solidFill>
                <a:latin typeface="Times New Roman"/>
                <a:ea typeface="Times New Roman"/>
              </a:rPr>
              <a:t>Распоряжение ИК ЗМР от 13.04.2021 №03-05-503</a:t>
            </a:r>
            <a:r>
              <a:rPr lang="ru-RU" sz="7200" dirty="0">
                <a:solidFill>
                  <a:schemeClr val="tx1"/>
                </a:solidFill>
                <a:latin typeface="Times New Roman"/>
                <a:ea typeface="Times New Roman"/>
              </a:rPr>
              <a:t>);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7200" dirty="0">
                <a:solidFill>
                  <a:schemeClr val="tx1"/>
                </a:solidFill>
                <a:latin typeface="Times New Roman"/>
                <a:ea typeface="Times New Roman"/>
              </a:rPr>
              <a:t>5. Республиканская стажировка по теме </a:t>
            </a:r>
            <a:r>
              <a:rPr lang="ru-RU" sz="7200" dirty="0">
                <a:solidFill>
                  <a:schemeClr val="tx1"/>
                </a:solidFill>
                <a:latin typeface="Times New Roman"/>
                <a:ea typeface="Calibri"/>
              </a:rPr>
              <a:t>«Формирование поликультурной компетентности учителя родного (татарского) языка и литературы в условиях реализации ФГОС ОО» </a:t>
            </a:r>
            <a:r>
              <a:rPr lang="ru-RU" sz="72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на </a:t>
            </a:r>
            <a:r>
              <a:rPr lang="ru-RU" sz="7200" dirty="0">
                <a:solidFill>
                  <a:schemeClr val="tx1"/>
                </a:solidFill>
                <a:latin typeface="Times New Roman"/>
                <a:ea typeface="Times New Roman"/>
              </a:rPr>
              <a:t>базе МБОУ «</a:t>
            </a:r>
            <a:r>
              <a:rPr lang="ru-RU" sz="7200" dirty="0" err="1">
                <a:solidFill>
                  <a:schemeClr val="tx1"/>
                </a:solidFill>
                <a:latin typeface="Times New Roman"/>
                <a:ea typeface="Times New Roman"/>
              </a:rPr>
              <a:t>Осиновская</a:t>
            </a:r>
            <a:r>
              <a:rPr lang="ru-RU" sz="7200" dirty="0">
                <a:solidFill>
                  <a:schemeClr val="tx1"/>
                </a:solidFill>
                <a:latin typeface="Times New Roman"/>
                <a:ea typeface="Times New Roman"/>
              </a:rPr>
              <a:t> гимназия имени С.К. </a:t>
            </a:r>
            <a:r>
              <a:rPr lang="ru-RU" sz="7200" dirty="0" err="1">
                <a:solidFill>
                  <a:schemeClr val="tx1"/>
                </a:solidFill>
                <a:latin typeface="Times New Roman"/>
                <a:ea typeface="Times New Roman"/>
              </a:rPr>
              <a:t>Гиматдинова</a:t>
            </a:r>
            <a:r>
              <a:rPr lang="ru-RU" sz="7200" dirty="0">
                <a:solidFill>
                  <a:schemeClr val="tx1"/>
                </a:solidFill>
                <a:latin typeface="Times New Roman"/>
                <a:ea typeface="Times New Roman"/>
              </a:rPr>
              <a:t> ЗМР РТ» (</a:t>
            </a:r>
            <a:r>
              <a:rPr lang="ru-RU" sz="7200" i="1" dirty="0">
                <a:solidFill>
                  <a:schemeClr val="tx1"/>
                </a:solidFill>
                <a:latin typeface="Times New Roman"/>
                <a:ea typeface="Times New Roman"/>
              </a:rPr>
              <a:t>Распоряжение ИК ЗМР от 13.04.2021 №03-05-507</a:t>
            </a:r>
            <a:r>
              <a:rPr lang="ru-RU" sz="7200" dirty="0">
                <a:solidFill>
                  <a:schemeClr val="tx1"/>
                </a:solidFill>
                <a:latin typeface="Times New Roman"/>
                <a:ea typeface="Times New Roman"/>
              </a:rPr>
              <a:t>);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tt-RU" sz="7200" dirty="0">
                <a:solidFill>
                  <a:schemeClr val="tx1"/>
                </a:solidFill>
                <a:latin typeface="Times New Roman"/>
                <a:ea typeface="Times New Roman"/>
              </a:rPr>
              <a:t>6. Р</a:t>
            </a:r>
            <a:r>
              <a:rPr lang="ru-RU" sz="7200" dirty="0" err="1">
                <a:solidFill>
                  <a:schemeClr val="tx1"/>
                </a:solidFill>
                <a:latin typeface="Times New Roman"/>
                <a:ea typeface="Times New Roman"/>
              </a:rPr>
              <a:t>еспубликанск</a:t>
            </a:r>
            <a:r>
              <a:rPr lang="tt-RU" sz="7200" dirty="0">
                <a:solidFill>
                  <a:schemeClr val="tx1"/>
                </a:solidFill>
                <a:latin typeface="Times New Roman"/>
                <a:ea typeface="Times New Roman"/>
              </a:rPr>
              <a:t>ая </a:t>
            </a:r>
            <a:r>
              <a:rPr lang="ru-RU" sz="7200" dirty="0" err="1">
                <a:solidFill>
                  <a:schemeClr val="tx1"/>
                </a:solidFill>
                <a:latin typeface="Times New Roman"/>
                <a:ea typeface="Times New Roman"/>
              </a:rPr>
              <a:t>стажировк</a:t>
            </a:r>
            <a:r>
              <a:rPr lang="tt-RU" sz="7200" dirty="0">
                <a:solidFill>
                  <a:schemeClr val="tx1"/>
                </a:solidFill>
                <a:latin typeface="Times New Roman"/>
                <a:ea typeface="Times New Roman"/>
              </a:rPr>
              <a:t>а по теме </a:t>
            </a:r>
            <a:r>
              <a:rPr lang="ru-RU" sz="7200" dirty="0">
                <a:solidFill>
                  <a:schemeClr val="tx1"/>
                </a:solidFill>
                <a:latin typeface="Times New Roman"/>
                <a:ea typeface="Calibri"/>
              </a:rPr>
              <a:t>«</a:t>
            </a:r>
            <a:r>
              <a:rPr lang="ru-RU" sz="7200" dirty="0">
                <a:solidFill>
                  <a:schemeClr val="tx1"/>
                </a:solidFill>
                <a:latin typeface="Times New Roman"/>
                <a:ea typeface="Times New Roman"/>
              </a:rPr>
              <a:t>Преемственность между школой и колледжем: условие </a:t>
            </a:r>
            <a:r>
              <a:rPr lang="ru-RU" sz="7200" dirty="0" err="1">
                <a:solidFill>
                  <a:schemeClr val="tx1"/>
                </a:solidFill>
                <a:latin typeface="Times New Roman"/>
                <a:ea typeface="Times New Roman"/>
              </a:rPr>
              <a:t>непр</a:t>
            </a:r>
            <a:r>
              <a:rPr lang="tt-RU" sz="7200" dirty="0">
                <a:solidFill>
                  <a:schemeClr val="tx1"/>
                </a:solidFill>
                <a:latin typeface="Times New Roman"/>
                <a:ea typeface="Times New Roman"/>
              </a:rPr>
              <a:t>ер</a:t>
            </a:r>
            <a:r>
              <a:rPr lang="ru-RU" sz="7200" dirty="0" err="1">
                <a:solidFill>
                  <a:schemeClr val="tx1"/>
                </a:solidFill>
                <a:latin typeface="Times New Roman"/>
                <a:ea typeface="Times New Roman"/>
              </a:rPr>
              <a:t>ывного</a:t>
            </a:r>
            <a:r>
              <a:rPr lang="ru-RU" sz="7200" dirty="0">
                <a:solidFill>
                  <a:schemeClr val="tx1"/>
                </a:solidFill>
                <a:latin typeface="Times New Roman"/>
                <a:ea typeface="Times New Roman"/>
              </a:rPr>
              <a:t> образования детей</a:t>
            </a:r>
            <a:r>
              <a:rPr lang="ru-RU" sz="7200" dirty="0" smtClean="0">
                <a:solidFill>
                  <a:schemeClr val="tx1"/>
                </a:solidFill>
                <a:latin typeface="Times New Roman"/>
                <a:ea typeface="Calibri"/>
              </a:rPr>
              <a:t>» </a:t>
            </a:r>
            <a:r>
              <a:rPr lang="ru-RU" sz="72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на </a:t>
            </a:r>
            <a:r>
              <a:rPr lang="ru-RU" sz="7200" dirty="0">
                <a:solidFill>
                  <a:schemeClr val="tx1"/>
                </a:solidFill>
                <a:latin typeface="Times New Roman"/>
                <a:ea typeface="Times New Roman"/>
              </a:rPr>
              <a:t>базе МБОУ «Гимназия №5</a:t>
            </a:r>
            <a:r>
              <a:rPr lang="tt-RU" sz="7200" dirty="0">
                <a:solidFill>
                  <a:schemeClr val="tx1"/>
                </a:solidFill>
                <a:latin typeface="Times New Roman"/>
                <a:ea typeface="Times New Roman"/>
              </a:rPr>
              <a:t> ЗМР РТ</a:t>
            </a:r>
            <a:r>
              <a:rPr lang="ru-RU" sz="7200" dirty="0" smtClean="0">
                <a:solidFill>
                  <a:schemeClr val="tx1"/>
                </a:solidFill>
                <a:latin typeface="Times New Roman"/>
                <a:ea typeface="Times New Roman"/>
              </a:rPr>
              <a:t>» (</a:t>
            </a:r>
            <a:r>
              <a:rPr lang="ru-RU" sz="7200" i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Распоряжение ИК ЗМР от 12004.2021 №03-05-562</a:t>
            </a:r>
            <a:r>
              <a:rPr lang="ru-RU" sz="7200" dirty="0" smtClean="0">
                <a:solidFill>
                  <a:schemeClr val="tx1"/>
                </a:solidFill>
                <a:latin typeface="Times New Roman"/>
                <a:ea typeface="Times New Roman"/>
              </a:rPr>
              <a:t>).</a:t>
            </a:r>
            <a:endParaRPr lang="ru-RU" sz="7200" dirty="0" smtClean="0">
              <a:solidFill>
                <a:srgbClr val="00206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60561778"/>
              </p:ext>
            </p:extLst>
          </p:nvPr>
        </p:nvGraphicFramePr>
        <p:xfrm>
          <a:off x="242885" y="6957392"/>
          <a:ext cx="8543925" cy="22402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7975"/>
                <a:gridCol w="2847975"/>
                <a:gridCol w="2847975"/>
              </a:tblGrid>
              <a:tr h="18344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="0" dirty="0" smtClean="0"/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b="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="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b="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dirty="0" smtClean="0"/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800" dirty="0" smtClean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600" dirty="0" smtClean="0"/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5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</a:txBody>
                  <a:tcPr marT="45729" marB="4572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026" name="Picture 2" descr="E:\2019 - 2020 учебный год\ДЛЯ САЙТА\5 гимназия 24.10.2018\26-10-2018_14-39-48\20181024_1013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181159"/>
            <a:ext cx="2179978" cy="1532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123\Downloads\print_5801987_42009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5104829"/>
            <a:ext cx="1996812" cy="14976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123\Downloads\print_5801987_42009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5156826"/>
            <a:ext cx="2174824" cy="1450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42122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315" y="194838"/>
            <a:ext cx="8215370" cy="500066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800" b="1" cap="none" dirty="0" smtClean="0">
                <a:latin typeface="+mn-lt"/>
                <a:ea typeface="Cambria Math" pitchFamily="18" charset="0"/>
                <a:cs typeface="Cambria Math" pitchFamily="18" charset="0"/>
              </a:rPr>
              <a:t/>
            </a:r>
            <a:br>
              <a:rPr lang="ru-RU" sz="2800" b="1" cap="none" dirty="0" smtClean="0">
                <a:latin typeface="+mn-lt"/>
                <a:ea typeface="Cambria Math" pitchFamily="18" charset="0"/>
                <a:cs typeface="Cambria Math" pitchFamily="18" charset="0"/>
              </a:rPr>
            </a:br>
            <a:r>
              <a:rPr lang="ru-RU" sz="2700" b="1" cap="none" dirty="0" smtClean="0">
                <a:solidFill>
                  <a:srgbClr val="002060"/>
                </a:solidFill>
                <a:latin typeface="+mn-lt"/>
                <a:ea typeface="Cambria Math" pitchFamily="18" charset="0"/>
                <a:cs typeface="Cambria Math" pitchFamily="18" charset="0"/>
              </a:rPr>
              <a:t>ИННОВАЦИОННАЯ ДЕЯТЕЛЬНОСТЬ</a:t>
            </a:r>
            <a:endParaRPr lang="ru-RU" sz="2700" b="1" cap="none" dirty="0" smtClean="0">
              <a:latin typeface="+mn-lt"/>
              <a:ea typeface="Cambria Math" pitchFamily="18" charset="0"/>
              <a:cs typeface="Cambria Math" pitchFamily="18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539552" y="662503"/>
            <a:ext cx="8064896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Методическое сопровождение реализации проектов и программ в учреждениях образования </a:t>
            </a:r>
            <a:r>
              <a:rPr lang="ru-RU" sz="1600" b="1" dirty="0" err="1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Зеленодольского</a:t>
            </a:r>
            <a:r>
              <a:rPr lang="ru-RU" sz="1600" b="1" dirty="0" smtClean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 МР.</a:t>
            </a:r>
            <a:endParaRPr lang="ru-RU" sz="1600" dirty="0" smtClean="0">
              <a:solidFill>
                <a:srgbClr val="C00000"/>
              </a:solidFill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         На основании Распоряжения ИК ЗМР РТ от 28.11.2019 №03-05-1575                                      «Об организации постоянно-действующих методических семинаров в рамках методической сертификации учителей татарского языка и литературы», в целях совершенствования преподавания татарского языка реализуется:</a:t>
            </a:r>
            <a:endParaRPr lang="ru-RU" sz="1600" dirty="0" smtClean="0">
              <a:solidFill>
                <a:srgbClr val="002060"/>
              </a:solidFill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1.Внедрение новых технологий в обучении татарскому языку как неродному (обучение по УМК «С</a:t>
            </a:r>
            <a:r>
              <a:rPr lang="tt-RU" sz="1600" b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әлам!</a:t>
            </a:r>
            <a:r>
              <a:rPr lang="ru-RU" sz="1600" b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»).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t-RU" sz="1600" b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В проекте принимают участие </a:t>
            </a:r>
            <a:r>
              <a:rPr lang="ru-RU" sz="1600" b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: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2060"/>
                </a:solidFill>
                <a:cs typeface="Arial" pitchFamily="34" charset="0"/>
              </a:rPr>
              <a:t>МБОУ «Гимназия №3 ЗМР РТ», МБОУ «СОШ №4 ЗМР РТ», МБОУ «СОШ №7 ЗМР РТ», МБОУ «Лицей №9 им. А.С. Пушкина ЗМР РТ», МБОУ «Гимназия №10 ЗМР РТ», МБОУ «Лицей №14» ЗМР РТ», МБОУ «Лицей им. В.В. Карпова ЗМР РТ».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2</a:t>
            </a:r>
            <a:r>
              <a:rPr lang="ru-RU" sz="16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. </a:t>
            </a:r>
            <a:r>
              <a:rPr lang="ru-RU" sz="1600" b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Апробация новых УМК по родному (татарскому) языку</a:t>
            </a:r>
            <a:r>
              <a:rPr lang="ru-RU" sz="16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 для 1-11 классов на базе МБОУ СОШ №7 ЗМР РТ»(</a:t>
            </a:r>
            <a:r>
              <a:rPr lang="ru-RU" sz="1600" i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Приказ </a:t>
            </a:r>
            <a:r>
              <a:rPr lang="ru-RU" sz="1600" i="1" dirty="0" err="1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МОиН</a:t>
            </a:r>
            <a:r>
              <a:rPr lang="ru-RU" sz="1600" i="1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 РТ от 22.11.2019 №1715/19</a:t>
            </a:r>
            <a:r>
              <a:rPr lang="ru-RU" sz="1600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).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2060"/>
                </a:solidFill>
                <a:cs typeface="Arial" pitchFamily="34" charset="0"/>
              </a:rPr>
              <a:t>В 2021-2022 учебном году </a:t>
            </a:r>
            <a:r>
              <a:rPr lang="ru-RU" sz="1600" dirty="0" smtClean="0">
                <a:solidFill>
                  <a:srgbClr val="002060"/>
                </a:solidFill>
                <a:cs typeface="Arial" pitchFamily="34" charset="0"/>
              </a:rPr>
              <a:t>в апробацию включаются </a:t>
            </a:r>
            <a:r>
              <a:rPr lang="ru-RU" sz="1600" b="1" dirty="0" smtClean="0">
                <a:solidFill>
                  <a:srgbClr val="002060"/>
                </a:solidFill>
                <a:cs typeface="Arial" pitchFamily="34" charset="0"/>
              </a:rPr>
              <a:t>1 классы </a:t>
            </a:r>
            <a:r>
              <a:rPr lang="ru-RU" sz="1600" dirty="0" smtClean="0">
                <a:solidFill>
                  <a:srgbClr val="002060"/>
                </a:solidFill>
                <a:cs typeface="Arial" pitchFamily="34" charset="0"/>
              </a:rPr>
              <a:t>: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i="1" u="sng" dirty="0">
                <a:solidFill>
                  <a:srgbClr val="002060"/>
                </a:solidFill>
                <a:cs typeface="Arial" pitchFamily="34" charset="0"/>
              </a:rPr>
              <a:t>т</a:t>
            </a:r>
            <a:r>
              <a:rPr lang="ru-RU" sz="1600" b="1" i="1" u="sng" dirty="0" smtClean="0">
                <a:solidFill>
                  <a:srgbClr val="002060"/>
                </a:solidFill>
                <a:cs typeface="Arial" pitchFamily="34" charset="0"/>
              </a:rPr>
              <a:t>атарские школы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2060"/>
                </a:solidFill>
                <a:cs typeface="Arial" pitchFamily="34" charset="0"/>
              </a:rPr>
              <a:t>МБОУ «Гимназия №5 ЗМР РТ», МБОУ «СОШ №16 ЗМР РТ», МБООУ «</a:t>
            </a:r>
            <a:r>
              <a:rPr lang="ru-RU" sz="1600" dirty="0" err="1" smtClean="0">
                <a:solidFill>
                  <a:srgbClr val="002060"/>
                </a:solidFill>
                <a:cs typeface="Arial" pitchFamily="34" charset="0"/>
              </a:rPr>
              <a:t>Осиновская</a:t>
            </a:r>
            <a:r>
              <a:rPr lang="ru-RU" sz="1600" dirty="0" smtClean="0">
                <a:solidFill>
                  <a:srgbClr val="002060"/>
                </a:solidFill>
                <a:cs typeface="Arial" pitchFamily="34" charset="0"/>
              </a:rPr>
              <a:t> гимназия им. С.К. </a:t>
            </a:r>
            <a:r>
              <a:rPr lang="ru-RU" sz="1600" dirty="0" err="1" smtClean="0">
                <a:solidFill>
                  <a:srgbClr val="002060"/>
                </a:solidFill>
                <a:cs typeface="Arial" pitchFamily="34" charset="0"/>
              </a:rPr>
              <a:t>Гиматдинова</a:t>
            </a:r>
            <a:r>
              <a:rPr lang="ru-RU" sz="1600" dirty="0" smtClean="0">
                <a:solidFill>
                  <a:srgbClr val="002060"/>
                </a:solidFill>
                <a:cs typeface="Arial" pitchFamily="34" charset="0"/>
              </a:rPr>
              <a:t> ЗМР РТ»;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i="1" u="sng" dirty="0" smtClean="0">
                <a:solidFill>
                  <a:srgbClr val="002060"/>
                </a:solidFill>
                <a:cs typeface="Arial" pitchFamily="34" charset="0"/>
              </a:rPr>
              <a:t>Русские школы (татарские группы)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2060"/>
                </a:solidFill>
                <a:cs typeface="Arial" pitchFamily="34" charset="0"/>
              </a:rPr>
              <a:t> МБОУ Гимназия №3 ЗМР РТ», МБОУ «СОШ №4 ЗМР РТ</a:t>
            </a:r>
            <a:r>
              <a:rPr lang="ru-RU" sz="1600" dirty="0">
                <a:solidFill>
                  <a:srgbClr val="002060"/>
                </a:solidFill>
                <a:cs typeface="Arial" pitchFamily="34" charset="0"/>
              </a:rPr>
              <a:t>», МБОУ «СОШ </a:t>
            </a:r>
            <a:r>
              <a:rPr lang="ru-RU" sz="1600" dirty="0" smtClean="0">
                <a:solidFill>
                  <a:srgbClr val="002060"/>
                </a:solidFill>
                <a:cs typeface="Arial" pitchFamily="34" charset="0"/>
              </a:rPr>
              <a:t>№7 </a:t>
            </a:r>
            <a:r>
              <a:rPr lang="ru-RU" sz="1600" dirty="0">
                <a:solidFill>
                  <a:srgbClr val="002060"/>
                </a:solidFill>
                <a:cs typeface="Arial" pitchFamily="34" charset="0"/>
              </a:rPr>
              <a:t>ЗМР РТ», </a:t>
            </a:r>
            <a:r>
              <a:rPr lang="ru-RU" sz="1600" dirty="0" smtClean="0">
                <a:solidFill>
                  <a:srgbClr val="002060"/>
                </a:solidFill>
                <a:cs typeface="Arial" pitchFamily="34" charset="0"/>
              </a:rPr>
              <a:t>МБОУ «Лицей №9 им. А.С. Пушкина ЗМР РТ», </a:t>
            </a:r>
            <a:r>
              <a:rPr lang="ru-RU" sz="1600" dirty="0">
                <a:solidFill>
                  <a:srgbClr val="002060"/>
                </a:solidFill>
                <a:cs typeface="Arial" pitchFamily="34" charset="0"/>
              </a:rPr>
              <a:t>МБОУ «СОШ </a:t>
            </a:r>
            <a:r>
              <a:rPr lang="ru-RU" sz="1600" dirty="0" smtClean="0">
                <a:solidFill>
                  <a:srgbClr val="002060"/>
                </a:solidFill>
                <a:cs typeface="Arial" pitchFamily="34" charset="0"/>
              </a:rPr>
              <a:t>№15 с УИОП </a:t>
            </a:r>
            <a:r>
              <a:rPr lang="ru-RU" sz="1600" dirty="0">
                <a:solidFill>
                  <a:srgbClr val="002060"/>
                </a:solidFill>
                <a:cs typeface="Arial" pitchFamily="34" charset="0"/>
              </a:rPr>
              <a:t>ЗМР РТ</a:t>
            </a:r>
            <a:r>
              <a:rPr lang="ru-RU" sz="1600" dirty="0" smtClean="0">
                <a:solidFill>
                  <a:srgbClr val="002060"/>
                </a:solidFill>
                <a:cs typeface="Arial" pitchFamily="34" charset="0"/>
              </a:rPr>
              <a:t>», МБОУ «</a:t>
            </a:r>
            <a:r>
              <a:rPr lang="ru-RU" sz="1600" dirty="0" err="1" smtClean="0">
                <a:solidFill>
                  <a:srgbClr val="002060"/>
                </a:solidFill>
                <a:cs typeface="Arial" pitchFamily="34" charset="0"/>
              </a:rPr>
              <a:t>Нурлатская</a:t>
            </a:r>
            <a:r>
              <a:rPr lang="ru-RU" sz="1600" dirty="0" smtClean="0">
                <a:solidFill>
                  <a:srgbClr val="002060"/>
                </a:solidFill>
                <a:cs typeface="Arial" pitchFamily="34" charset="0"/>
              </a:rPr>
              <a:t> СОШ ЗМР РТ», МБОУ «</a:t>
            </a:r>
            <a:r>
              <a:rPr lang="ru-RU" sz="1600" dirty="0" err="1" smtClean="0">
                <a:solidFill>
                  <a:srgbClr val="002060"/>
                </a:solidFill>
                <a:cs typeface="Arial" pitchFamily="34" charset="0"/>
              </a:rPr>
              <a:t>Айшинская</a:t>
            </a:r>
            <a:r>
              <a:rPr lang="ru-RU" sz="1600" dirty="0" smtClean="0">
                <a:solidFill>
                  <a:srgbClr val="002060"/>
                </a:solidFill>
                <a:cs typeface="Arial" pitchFamily="34" charset="0"/>
              </a:rPr>
              <a:t> СОШ ЗМР РТ».</a:t>
            </a:r>
          </a:p>
        </p:txBody>
      </p:sp>
    </p:spTree>
    <p:extLst>
      <p:ext uri="{BB962C8B-B14F-4D97-AF65-F5344CB8AC3E}">
        <p14:creationId xmlns="" xmlns:p14="http://schemas.microsoft.com/office/powerpoint/2010/main" val="24998216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8304"/>
    </mc:Choice>
    <mc:Fallback>
      <p:transition spd="slow" advTm="8304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5_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3524</TotalTime>
  <Words>5516</Words>
  <Application>Microsoft Office PowerPoint</Application>
  <PresentationFormat>Экран (4:3)</PresentationFormat>
  <Paragraphs>1090</Paragraphs>
  <Slides>59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59</vt:i4>
      </vt:variant>
    </vt:vector>
  </HeadingPairs>
  <TitlesOfParts>
    <vt:vector size="61" baseType="lpstr">
      <vt:lpstr>5_Исполнительная</vt:lpstr>
      <vt:lpstr>Исполнительная</vt:lpstr>
      <vt:lpstr>Слайд 1</vt:lpstr>
      <vt:lpstr>Слайд 2</vt:lpstr>
      <vt:lpstr>Слайд 3</vt:lpstr>
      <vt:lpstr>Слайд 4</vt:lpstr>
      <vt:lpstr>Слайд 5</vt:lpstr>
      <vt:lpstr>Слайд 6</vt:lpstr>
      <vt:lpstr>Повышение квалификации учителей                        на базе стажировочных площадок</vt:lpstr>
      <vt:lpstr>РЕСПУБЛИКАНСКИЕ СТАЖИРОВКИ</vt:lpstr>
      <vt:lpstr> ИННОВАЦИОННАЯ ДЕЯТЕЛЬНОСТЬ</vt:lpstr>
      <vt:lpstr> ИННОВАЦИОННАЯ ДЕЯТЕЛЬНОСТЬ</vt:lpstr>
      <vt:lpstr>Методическое сопровождение развития профессиональной компетентности педагогов </vt:lpstr>
      <vt:lpstr>Методическое сопровождение развития профессиональной компетентности педагогов </vt:lpstr>
      <vt:lpstr>Методическое сопровождение развития профессиональной компетентности педагогов </vt:lpstr>
      <vt:lpstr>Методическое сопровождение развития профессиональной компетентности педагогов </vt:lpstr>
      <vt:lpstr>Анализ диагностики и самодиагностики учителей родного (татарского) языка и литературы</vt:lpstr>
      <vt:lpstr>Слайд 16</vt:lpstr>
      <vt:lpstr>Слайд 17</vt:lpstr>
      <vt:lpstr>Слайд 18</vt:lpstr>
      <vt:lpstr>Деятельность методических объединений учителей родного (татарского) языка и литературы</vt:lpstr>
      <vt:lpstr>НАЦИОНАЛЬНЫЙ СОСТАВ                                      в ОБРАЗОВАТЕЛЬНЫХ ОРГАНИЗАЦИЯХ </vt:lpstr>
      <vt:lpstr>ОХВАТ  ОБУЧЕНИЕМ и ВОСПИТАНИЕМ  НА РОДНОМ ЯЗЫКЕ в ДЕТСКИХ САДАХ, % </vt:lpstr>
      <vt:lpstr>Муниципальные образования с положительной динамикой</vt:lpstr>
      <vt:lpstr>ОХВАТ  ОБУЧЕНИЕМ и ВОСПИТАНИЕМ  НА РОДНОМ ЯЗЫКЕ в ШКОЛАХ, % </vt:lpstr>
      <vt:lpstr>ВЫБОР ПРЕДМЕТА  «РОДНОЙ ЯЗЫК и ЛИТЕРАТУРА»,% </vt:lpstr>
      <vt:lpstr>   Реализация  Государственной программы  «Сохранение, изучение и развитие государственных языков Республики Татарстан и других языков в Республике Татарстан на 2014-2022 годы» </vt:lpstr>
      <vt:lpstr>Слайд 26</vt:lpstr>
      <vt:lpstr>Слайд 27</vt:lpstr>
      <vt:lpstr>Слайд 28</vt:lpstr>
      <vt:lpstr>Слайд 29</vt:lpstr>
      <vt:lpstr>Слайд 30</vt:lpstr>
      <vt:lpstr>РАЗВИТИЕ ОДАРЁННОСТИ ОБУЧАЮЩИХСЯ Динамика изменения количества победителей и призёров  олимпиад по татарскому языку и литературе</vt:lpstr>
      <vt:lpstr>Республиканские олимпиады по татарскому языку и литературе</vt:lpstr>
      <vt:lpstr>Слайд 33</vt:lpstr>
      <vt:lpstr>Слайд 34</vt:lpstr>
      <vt:lpstr>Слайд 35</vt:lpstr>
      <vt:lpstr>МЕРОПРИЯТИЯ в рамках  ГОДА РОДНЫХ ЯЗЫКОВ и НАРОДНОГО ЕДИНСТВА</vt:lpstr>
      <vt:lpstr>  Старт Году родных языков и народного единства </vt:lpstr>
      <vt:lpstr>VI  Всероссийская научно-практическая конференция  «Татары, прославившие свой народ»   </vt:lpstr>
      <vt:lpstr>Республиканская научно-практическая конференция  «VI  Онегинские чтения»   </vt:lpstr>
      <vt:lpstr>Международный день родного языка  </vt:lpstr>
      <vt:lpstr> </vt:lpstr>
      <vt:lpstr> </vt:lpstr>
      <vt:lpstr>  </vt:lpstr>
      <vt:lpstr> </vt:lpstr>
      <vt:lpstr> </vt:lpstr>
      <vt:lpstr>МАРИЙСКИЙ КРУЖОК в ГИМНАЗИИ №10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ДЕТСКИЕ САДЫ с ТАТАРСКИМИ ГРУППАМИ</vt:lpstr>
      <vt:lpstr>ДЕТСКИЕ САДЫ с ТАТАРСКИМИ ГРУППАМИ</vt:lpstr>
      <vt:lpstr>ШКОЛЫ с КЛАССАМИ ВОСПИТАНИЯ  на ТАТАРСКОМ ЯЗЫКЕ «Доржная  карта» на 2021 – 2024гг.</vt:lpstr>
      <vt:lpstr>       РЕКОМЕНДАЦИИ:  - Продолжить работу по обеспечению качества воспитания и обучения на родном (татарском) языке, развитию в детских садах групп с родным (татарским) языком воспитания и обучения;  - Продолжить работу по реализации Концепции развития национального образования до 2030 года; - Продолжить реализацию «дорожной карты» по совершенствованию преподавания родного (татарского) языка и литературы; - Активизировать работу по преемственности дошкольного и начального общего образования в обучении родному (татарскому) языку; - Проводить работу по увеличению охвата обучением и воспитанием на родном татарском языке; - Продолжить работу по развитию полноценной языковой среды на родном (татарском) языке в дошкольных и общеобразовательных организациях, а так же по поддержке изучения родного языка, культуры и традиций в рамках дополнительного образования.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123</cp:lastModifiedBy>
  <cp:revision>274</cp:revision>
  <cp:lastPrinted>2017-06-20T09:29:04Z</cp:lastPrinted>
  <dcterms:created xsi:type="dcterms:W3CDTF">2017-06-18T11:10:30Z</dcterms:created>
  <dcterms:modified xsi:type="dcterms:W3CDTF">2021-09-15T21:02:59Z</dcterms:modified>
</cp:coreProperties>
</file>